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8" r:id="rId2"/>
    <p:sldId id="262" r:id="rId3"/>
    <p:sldId id="265" r:id="rId4"/>
    <p:sldId id="285" r:id="rId5"/>
    <p:sldId id="270" r:id="rId6"/>
    <p:sldId id="278" r:id="rId7"/>
    <p:sldId id="281" r:id="rId8"/>
    <p:sldId id="282" r:id="rId9"/>
    <p:sldId id="28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8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FE7E93-18D6-8C4F-A8AE-3B97C26BEEC5}" type="datetimeFigureOut">
              <a:rPr lang="en-US" smtClean="0"/>
              <a:t>5/19/16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D9A93B-1FD4-2243-AC65-439A05E8B99D}" type="slidenum">
              <a:rPr lang="en-US" smtClean="0"/>
              <a:t>‹#›</a:t>
            </a:fld>
            <a:endParaRPr lang="en-US"/>
          </a:p>
        </p:txBody>
      </p:sp>
    </p:spTree>
    <p:extLst>
      <p:ext uri="{BB962C8B-B14F-4D97-AF65-F5344CB8AC3E}">
        <p14:creationId xmlns:p14="http://schemas.microsoft.com/office/powerpoint/2010/main" val="40453878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was Justinian’s Code so important? </a:t>
            </a:r>
          </a:p>
          <a:p>
            <a:endParaRPr lang="en-US" dirty="0"/>
          </a:p>
        </p:txBody>
      </p:sp>
      <p:sp>
        <p:nvSpPr>
          <p:cNvPr id="4" name="Slide Number Placeholder 3"/>
          <p:cNvSpPr>
            <a:spLocks noGrp="1"/>
          </p:cNvSpPr>
          <p:nvPr>
            <p:ph type="sldNum" sz="quarter" idx="10"/>
          </p:nvPr>
        </p:nvSpPr>
        <p:spPr/>
        <p:txBody>
          <a:bodyPr/>
          <a:lstStyle/>
          <a:p>
            <a:fld id="{270BEF27-D1E3-4E45-AA29-2C4E128B9EC7}" type="slidenum">
              <a:rPr lang="en-US" smtClean="0"/>
              <a:t>3</a:t>
            </a:fld>
            <a:endParaRPr lang="en-US"/>
          </a:p>
        </p:txBody>
      </p:sp>
    </p:spTree>
    <p:extLst>
      <p:ext uri="{BB962C8B-B14F-4D97-AF65-F5344CB8AC3E}">
        <p14:creationId xmlns:p14="http://schemas.microsoft.com/office/powerpoint/2010/main" val="1832859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are some key architectural features you notice in the </a:t>
            </a:r>
            <a:r>
              <a:rPr lang="en-US" sz="1200" kern="1200" dirty="0" err="1" smtClean="0">
                <a:solidFill>
                  <a:schemeClr val="tx1"/>
                </a:solidFill>
                <a:effectLst/>
                <a:latin typeface="+mn-lt"/>
                <a:ea typeface="+mn-ea"/>
                <a:cs typeface="+mn-cs"/>
              </a:rPr>
              <a:t>Hagia</a:t>
            </a:r>
            <a:r>
              <a:rPr lang="en-US" sz="1200" kern="1200" dirty="0" smtClean="0">
                <a:solidFill>
                  <a:schemeClr val="tx1"/>
                </a:solidFill>
                <a:effectLst/>
                <a:latin typeface="+mn-lt"/>
                <a:ea typeface="+mn-ea"/>
                <a:cs typeface="+mn-cs"/>
              </a:rPr>
              <a:t> Sophia? </a:t>
            </a:r>
          </a:p>
          <a:p>
            <a:r>
              <a:rPr lang="en-US" sz="1200" kern="1200" dirty="0" smtClean="0">
                <a:solidFill>
                  <a:schemeClr val="tx1"/>
                </a:solidFill>
                <a:effectLst/>
                <a:latin typeface="+mn-lt"/>
                <a:ea typeface="+mn-ea"/>
                <a:cs typeface="+mn-cs"/>
              </a:rPr>
              <a:t>-What can you infer about the level of governmental organization needed to build such a structure? </a:t>
            </a:r>
          </a:p>
          <a:p>
            <a:r>
              <a:rPr lang="en-US" sz="1200" kern="1200" dirty="0" smtClean="0">
                <a:solidFill>
                  <a:schemeClr val="tx1"/>
                </a:solidFill>
                <a:effectLst/>
                <a:latin typeface="+mn-lt"/>
                <a:ea typeface="+mn-ea"/>
                <a:cs typeface="+mn-cs"/>
              </a:rPr>
              <a:t>-What</a:t>
            </a:r>
            <a:r>
              <a:rPr lang="en-US" sz="1200" kern="1200" baseline="0" dirty="0" smtClean="0">
                <a:solidFill>
                  <a:schemeClr val="tx1"/>
                </a:solidFill>
                <a:effectLst/>
                <a:latin typeface="+mn-lt"/>
                <a:ea typeface="+mn-ea"/>
                <a:cs typeface="+mn-cs"/>
              </a:rPr>
              <a:t> can you infer about what religion was common in the Byzantine empire, and its importance in everyday life?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-Where did the materials come from? What can you infer about the trade system occurring at the time? </a:t>
            </a:r>
          </a:p>
          <a:p>
            <a:r>
              <a:rPr lang="en-US" sz="1200" kern="1200" dirty="0" smtClean="0">
                <a:solidFill>
                  <a:schemeClr val="tx1"/>
                </a:solidFill>
                <a:effectLst/>
                <a:latin typeface="+mn-lt"/>
                <a:ea typeface="+mn-ea"/>
                <a:cs typeface="+mn-cs"/>
              </a:rPr>
              <a:t>-Are there any</a:t>
            </a:r>
            <a:r>
              <a:rPr lang="en-US" sz="1200" kern="1200" baseline="0" dirty="0" smtClean="0">
                <a:solidFill>
                  <a:schemeClr val="tx1"/>
                </a:solidFill>
                <a:effectLst/>
                <a:latin typeface="+mn-lt"/>
                <a:ea typeface="+mn-ea"/>
                <a:cs typeface="+mn-cs"/>
              </a:rPr>
              <a:t> similarities/differences you notice between Byzantine Empire and Roman Empire?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BEF27-D1E3-4E45-AA29-2C4E128B9EC7}" type="slidenum">
              <a:rPr lang="en-US" smtClean="0"/>
              <a:t>4</a:t>
            </a:fld>
            <a:endParaRPr lang="en-US"/>
          </a:p>
        </p:txBody>
      </p:sp>
    </p:spTree>
    <p:extLst>
      <p:ext uri="{BB962C8B-B14F-4D97-AF65-F5344CB8AC3E}">
        <p14:creationId xmlns:p14="http://schemas.microsoft.com/office/powerpoint/2010/main" val="1563837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AE4640D-D2AB-1149-B19C-E888C8E45A99}" type="slidenum">
              <a:rPr lang="en-US" sz="1200">
                <a:latin typeface="Arial" charset="0"/>
              </a:rPr>
              <a:pPr eaLnBrk="1" fontAlgn="base" hangingPunct="1">
                <a:spcBef>
                  <a:spcPct val="0"/>
                </a:spcBef>
                <a:spcAft>
                  <a:spcPct val="0"/>
                </a:spcAft>
              </a:pPr>
              <a:t>5</a:t>
            </a:fld>
            <a:endParaRPr lang="en-US"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AE4640D-D2AB-1149-B19C-E888C8E45A99}" type="slidenum">
              <a:rPr lang="en-US" sz="1200">
                <a:latin typeface="Arial" charset="0"/>
              </a:rPr>
              <a:pPr eaLnBrk="1" fontAlgn="base" hangingPunct="1">
                <a:spcBef>
                  <a:spcPct val="0"/>
                </a:spcBef>
                <a:spcAft>
                  <a:spcPct val="0"/>
                </a:spcAft>
              </a:pPr>
              <a:t>6</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AE4640D-D2AB-1149-B19C-E888C8E45A99}" type="slidenum">
              <a:rPr lang="en-US" sz="1200">
                <a:latin typeface="Arial" charset="0"/>
              </a:rPr>
              <a:pPr eaLnBrk="1" fontAlgn="base" hangingPunct="1">
                <a:spcBef>
                  <a:spcPct val="0"/>
                </a:spcBef>
                <a:spcAft>
                  <a:spcPct val="0"/>
                </a:spcAft>
              </a:pPr>
              <a:t>7</a:t>
            </a:fld>
            <a:endParaRPr lang="en-US"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AE4640D-D2AB-1149-B19C-E888C8E45A99}" type="slidenum">
              <a:rPr lang="en-US" sz="1200">
                <a:latin typeface="Arial" charset="0"/>
              </a:rPr>
              <a:pPr eaLnBrk="1" fontAlgn="base" hangingPunct="1">
                <a:spcBef>
                  <a:spcPct val="0"/>
                </a:spcBef>
                <a:spcAft>
                  <a:spcPct val="0"/>
                </a:spcAft>
              </a:pPr>
              <a:t>8</a:t>
            </a:fld>
            <a:endParaRPr lang="en-US"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AE4640D-D2AB-1149-B19C-E888C8E45A99}" type="slidenum">
              <a:rPr lang="en-US" sz="1200">
                <a:latin typeface="Arial" charset="0"/>
              </a:rPr>
              <a:pPr eaLnBrk="1" fontAlgn="base" hangingPunct="1">
                <a:spcBef>
                  <a:spcPct val="0"/>
                </a:spcBef>
                <a:spcAft>
                  <a:spcPct val="0"/>
                </a:spcAft>
              </a:pPr>
              <a:t>9</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EB9FB8-E0D9-CF43-9588-041F196DB8E5}"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B6F5B-6DA1-1445-A73D-A8C0E4C87562}" type="slidenum">
              <a:rPr lang="en-US" smtClean="0"/>
              <a:t>‹#›</a:t>
            </a:fld>
            <a:endParaRPr lang="en-US"/>
          </a:p>
        </p:txBody>
      </p:sp>
    </p:spTree>
    <p:extLst>
      <p:ext uri="{BB962C8B-B14F-4D97-AF65-F5344CB8AC3E}">
        <p14:creationId xmlns:p14="http://schemas.microsoft.com/office/powerpoint/2010/main" val="294158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B9FB8-E0D9-CF43-9588-041F196DB8E5}"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B6F5B-6DA1-1445-A73D-A8C0E4C87562}" type="slidenum">
              <a:rPr lang="en-US" smtClean="0"/>
              <a:t>‹#›</a:t>
            </a:fld>
            <a:endParaRPr lang="en-US"/>
          </a:p>
        </p:txBody>
      </p:sp>
    </p:spTree>
    <p:extLst>
      <p:ext uri="{BB962C8B-B14F-4D97-AF65-F5344CB8AC3E}">
        <p14:creationId xmlns:p14="http://schemas.microsoft.com/office/powerpoint/2010/main" val="279551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B9FB8-E0D9-CF43-9588-041F196DB8E5}"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B6F5B-6DA1-1445-A73D-A8C0E4C87562}" type="slidenum">
              <a:rPr lang="en-US" smtClean="0"/>
              <a:t>‹#›</a:t>
            </a:fld>
            <a:endParaRPr lang="en-US"/>
          </a:p>
        </p:txBody>
      </p:sp>
    </p:spTree>
    <p:extLst>
      <p:ext uri="{BB962C8B-B14F-4D97-AF65-F5344CB8AC3E}">
        <p14:creationId xmlns:p14="http://schemas.microsoft.com/office/powerpoint/2010/main" val="124364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B9FB8-E0D9-CF43-9588-041F196DB8E5}"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B6F5B-6DA1-1445-A73D-A8C0E4C87562}" type="slidenum">
              <a:rPr lang="en-US" smtClean="0"/>
              <a:t>‹#›</a:t>
            </a:fld>
            <a:endParaRPr lang="en-US"/>
          </a:p>
        </p:txBody>
      </p:sp>
    </p:spTree>
    <p:extLst>
      <p:ext uri="{BB962C8B-B14F-4D97-AF65-F5344CB8AC3E}">
        <p14:creationId xmlns:p14="http://schemas.microsoft.com/office/powerpoint/2010/main" val="3266551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EB9FB8-E0D9-CF43-9588-041F196DB8E5}"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B6F5B-6DA1-1445-A73D-A8C0E4C87562}" type="slidenum">
              <a:rPr lang="en-US" smtClean="0"/>
              <a:t>‹#›</a:t>
            </a:fld>
            <a:endParaRPr lang="en-US"/>
          </a:p>
        </p:txBody>
      </p:sp>
    </p:spTree>
    <p:extLst>
      <p:ext uri="{BB962C8B-B14F-4D97-AF65-F5344CB8AC3E}">
        <p14:creationId xmlns:p14="http://schemas.microsoft.com/office/powerpoint/2010/main" val="211331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EB9FB8-E0D9-CF43-9588-041F196DB8E5}" type="datetimeFigureOut">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B6F5B-6DA1-1445-A73D-A8C0E4C87562}" type="slidenum">
              <a:rPr lang="en-US" smtClean="0"/>
              <a:t>‹#›</a:t>
            </a:fld>
            <a:endParaRPr lang="en-US"/>
          </a:p>
        </p:txBody>
      </p:sp>
    </p:spTree>
    <p:extLst>
      <p:ext uri="{BB962C8B-B14F-4D97-AF65-F5344CB8AC3E}">
        <p14:creationId xmlns:p14="http://schemas.microsoft.com/office/powerpoint/2010/main" val="326868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EB9FB8-E0D9-CF43-9588-041F196DB8E5}" type="datetimeFigureOut">
              <a:rPr lang="en-US" smtClean="0"/>
              <a:t>5/19/16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BB6F5B-6DA1-1445-A73D-A8C0E4C87562}" type="slidenum">
              <a:rPr lang="en-US" smtClean="0"/>
              <a:t>‹#›</a:t>
            </a:fld>
            <a:endParaRPr lang="en-US"/>
          </a:p>
        </p:txBody>
      </p:sp>
    </p:spTree>
    <p:extLst>
      <p:ext uri="{BB962C8B-B14F-4D97-AF65-F5344CB8AC3E}">
        <p14:creationId xmlns:p14="http://schemas.microsoft.com/office/powerpoint/2010/main" val="326414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EB9FB8-E0D9-CF43-9588-041F196DB8E5}" type="datetimeFigureOut">
              <a:rPr lang="en-US" smtClean="0"/>
              <a:t>5/19/16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BB6F5B-6DA1-1445-A73D-A8C0E4C87562}" type="slidenum">
              <a:rPr lang="en-US" smtClean="0"/>
              <a:t>‹#›</a:t>
            </a:fld>
            <a:endParaRPr lang="en-US"/>
          </a:p>
        </p:txBody>
      </p:sp>
    </p:spTree>
    <p:extLst>
      <p:ext uri="{BB962C8B-B14F-4D97-AF65-F5344CB8AC3E}">
        <p14:creationId xmlns:p14="http://schemas.microsoft.com/office/powerpoint/2010/main" val="325233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B9FB8-E0D9-CF43-9588-041F196DB8E5}" type="datetimeFigureOut">
              <a:rPr lang="en-US" smtClean="0"/>
              <a:t>5/19/16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BB6F5B-6DA1-1445-A73D-A8C0E4C87562}" type="slidenum">
              <a:rPr lang="en-US" smtClean="0"/>
              <a:t>‹#›</a:t>
            </a:fld>
            <a:endParaRPr lang="en-US"/>
          </a:p>
        </p:txBody>
      </p:sp>
    </p:spTree>
    <p:extLst>
      <p:ext uri="{BB962C8B-B14F-4D97-AF65-F5344CB8AC3E}">
        <p14:creationId xmlns:p14="http://schemas.microsoft.com/office/powerpoint/2010/main" val="265096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B9FB8-E0D9-CF43-9588-041F196DB8E5}" type="datetimeFigureOut">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B6F5B-6DA1-1445-A73D-A8C0E4C87562}" type="slidenum">
              <a:rPr lang="en-US" smtClean="0"/>
              <a:t>‹#›</a:t>
            </a:fld>
            <a:endParaRPr lang="en-US"/>
          </a:p>
        </p:txBody>
      </p:sp>
    </p:spTree>
    <p:extLst>
      <p:ext uri="{BB962C8B-B14F-4D97-AF65-F5344CB8AC3E}">
        <p14:creationId xmlns:p14="http://schemas.microsoft.com/office/powerpoint/2010/main" val="78475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B9FB8-E0D9-CF43-9588-041F196DB8E5}" type="datetimeFigureOut">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B6F5B-6DA1-1445-A73D-A8C0E4C87562}" type="slidenum">
              <a:rPr lang="en-US" smtClean="0"/>
              <a:t>‹#›</a:t>
            </a:fld>
            <a:endParaRPr lang="en-US"/>
          </a:p>
        </p:txBody>
      </p:sp>
    </p:spTree>
    <p:extLst>
      <p:ext uri="{BB962C8B-B14F-4D97-AF65-F5344CB8AC3E}">
        <p14:creationId xmlns:p14="http://schemas.microsoft.com/office/powerpoint/2010/main" val="2066685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B9FB8-E0D9-CF43-9588-041F196DB8E5}" type="datetimeFigureOut">
              <a:rPr lang="en-US" smtClean="0"/>
              <a:t>5/19/16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B6F5B-6DA1-1445-A73D-A8C0E4C87562}" type="slidenum">
              <a:rPr lang="en-US" smtClean="0"/>
              <a:t>‹#›</a:t>
            </a:fld>
            <a:endParaRPr lang="en-US"/>
          </a:p>
        </p:txBody>
      </p:sp>
    </p:spTree>
    <p:extLst>
      <p:ext uri="{BB962C8B-B14F-4D97-AF65-F5344CB8AC3E}">
        <p14:creationId xmlns:p14="http://schemas.microsoft.com/office/powerpoint/2010/main" val="3317244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680" y="1135256"/>
            <a:ext cx="8688390" cy="4209282"/>
          </a:xfrm>
          <a:prstGeom prst="rect">
            <a:avLst/>
          </a:prstGeom>
        </p:spPr>
      </p:pic>
    </p:spTree>
    <p:extLst>
      <p:ext uri="{BB962C8B-B14F-4D97-AF65-F5344CB8AC3E}">
        <p14:creationId xmlns:p14="http://schemas.microsoft.com/office/powerpoint/2010/main" val="1698957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094" y="0"/>
            <a:ext cx="9252094" cy="6504222"/>
          </a:xfrm>
          <a:prstGeom prst="rect">
            <a:avLst/>
          </a:prstGeom>
        </p:spPr>
      </p:pic>
    </p:spTree>
    <p:extLst>
      <p:ext uri="{BB962C8B-B14F-4D97-AF65-F5344CB8AC3E}">
        <p14:creationId xmlns:p14="http://schemas.microsoft.com/office/powerpoint/2010/main" val="9244450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631216"/>
          </a:xfrm>
          <a:prstGeom prst="rect">
            <a:avLst/>
          </a:prstGeom>
          <a:noFill/>
        </p:spPr>
        <p:txBody>
          <a:bodyPr wrap="square" rtlCol="0">
            <a:spAutoFit/>
          </a:bodyPr>
          <a:lstStyle/>
          <a:p>
            <a:r>
              <a:rPr lang="en-US" i="1" dirty="0" smtClean="0"/>
              <a:t>Context: In </a:t>
            </a:r>
            <a:r>
              <a:rPr lang="en-US" i="1" dirty="0"/>
              <a:t>A.D. 528 the Emperor Justinian began a review of the old Roman laws. There were thousands of Roman laws that ordered life in the empire. The emperor chose ten men to review 1,600 books full of Roman Law and create a simpler legal code. These men were able to create the Justinian Code with just over 4,000 laws. </a:t>
            </a:r>
            <a:endParaRPr lang="en-US" i="1" dirty="0" smtClean="0"/>
          </a:p>
          <a:p>
            <a:endParaRPr lang="en-US" sz="2800" i="1" dirty="0"/>
          </a:p>
        </p:txBody>
      </p:sp>
      <p:pic>
        <p:nvPicPr>
          <p:cNvPr id="5" name="Picture 4"/>
          <p:cNvPicPr>
            <a:picLocks noChangeAspect="1"/>
          </p:cNvPicPr>
          <p:nvPr/>
        </p:nvPicPr>
        <p:blipFill>
          <a:blip r:embed="rId3"/>
          <a:stretch>
            <a:fillRect/>
          </a:stretch>
        </p:blipFill>
        <p:spPr>
          <a:xfrm>
            <a:off x="742241" y="1303441"/>
            <a:ext cx="7398672" cy="5554559"/>
          </a:xfrm>
          <a:prstGeom prst="rect">
            <a:avLst/>
          </a:prstGeom>
        </p:spPr>
      </p:pic>
    </p:spTree>
    <p:extLst>
      <p:ext uri="{BB962C8B-B14F-4D97-AF65-F5344CB8AC3E}">
        <p14:creationId xmlns:p14="http://schemas.microsoft.com/office/powerpoint/2010/main" val="14704692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3128" y="6353424"/>
            <a:ext cx="2557009" cy="369332"/>
          </a:xfrm>
          <a:prstGeom prst="rect">
            <a:avLst/>
          </a:prstGeom>
          <a:noFill/>
        </p:spPr>
        <p:txBody>
          <a:bodyPr wrap="square" rtlCol="0">
            <a:spAutoFit/>
          </a:bodyPr>
          <a:lstStyle/>
          <a:p>
            <a:r>
              <a:rPr lang="en-US" dirty="0" err="1" smtClean="0"/>
              <a:t>Hagia</a:t>
            </a:r>
            <a:r>
              <a:rPr lang="en-US" dirty="0" smtClean="0"/>
              <a:t> Sophia</a:t>
            </a:r>
            <a:endParaRPr lang="en-US" dirty="0"/>
          </a:p>
        </p:txBody>
      </p:sp>
      <p:pic>
        <p:nvPicPr>
          <p:cNvPr id="6" name="Picture 5"/>
          <p:cNvPicPr>
            <a:picLocks noChangeAspect="1"/>
          </p:cNvPicPr>
          <p:nvPr/>
        </p:nvPicPr>
        <p:blipFill>
          <a:blip r:embed="rId3"/>
          <a:stretch>
            <a:fillRect/>
          </a:stretch>
        </p:blipFill>
        <p:spPr>
          <a:xfrm>
            <a:off x="-2525851" y="1"/>
            <a:ext cx="2079732" cy="1360043"/>
          </a:xfrm>
          <a:prstGeom prst="rect">
            <a:avLst/>
          </a:prstGeom>
        </p:spPr>
      </p:pic>
      <p:sp>
        <p:nvSpPr>
          <p:cNvPr id="7" name="TextBox 6"/>
          <p:cNvSpPr txBox="1"/>
          <p:nvPr/>
        </p:nvSpPr>
        <p:spPr>
          <a:xfrm>
            <a:off x="-2525851" y="1574714"/>
            <a:ext cx="2079732" cy="923330"/>
          </a:xfrm>
          <a:prstGeom prst="rect">
            <a:avLst/>
          </a:prstGeom>
          <a:noFill/>
        </p:spPr>
        <p:txBody>
          <a:bodyPr wrap="square" rtlCol="0">
            <a:spAutoFit/>
          </a:bodyPr>
          <a:lstStyle/>
          <a:p>
            <a:r>
              <a:rPr lang="en-US" dirty="0" smtClean="0"/>
              <a:t>Sultan Ahmed Mosque in Istanbul, built 1616</a:t>
            </a:r>
            <a:endParaRPr lang="en-US" dirty="0"/>
          </a:p>
        </p:txBody>
      </p:sp>
      <p:pic>
        <p:nvPicPr>
          <p:cNvPr id="8" name="Picture 7"/>
          <p:cNvPicPr>
            <a:picLocks noChangeAspect="1"/>
          </p:cNvPicPr>
          <p:nvPr/>
        </p:nvPicPr>
        <p:blipFill>
          <a:blip r:embed="rId4"/>
          <a:stretch>
            <a:fillRect/>
          </a:stretch>
        </p:blipFill>
        <p:spPr>
          <a:xfrm>
            <a:off x="-2509619" y="2735523"/>
            <a:ext cx="2063500" cy="1374807"/>
          </a:xfrm>
          <a:prstGeom prst="rect">
            <a:avLst/>
          </a:prstGeom>
        </p:spPr>
      </p:pic>
      <p:sp>
        <p:nvSpPr>
          <p:cNvPr id="9" name="TextBox 8"/>
          <p:cNvSpPr txBox="1"/>
          <p:nvPr/>
        </p:nvSpPr>
        <p:spPr>
          <a:xfrm>
            <a:off x="-2509619" y="4296282"/>
            <a:ext cx="2063500" cy="923330"/>
          </a:xfrm>
          <a:prstGeom prst="rect">
            <a:avLst/>
          </a:prstGeom>
          <a:noFill/>
        </p:spPr>
        <p:txBody>
          <a:bodyPr wrap="square" rtlCol="0">
            <a:spAutoFit/>
          </a:bodyPr>
          <a:lstStyle/>
          <a:p>
            <a:r>
              <a:rPr lang="en-US" dirty="0" smtClean="0"/>
              <a:t>Interior Sultan Ahmed Mosque in Istanbul, built 1616</a:t>
            </a:r>
            <a:endParaRPr lang="en-US" dirty="0"/>
          </a:p>
        </p:txBody>
      </p:sp>
      <p:pic>
        <p:nvPicPr>
          <p:cNvPr id="11" name="Picture 10"/>
          <p:cNvPicPr>
            <a:picLocks noChangeAspect="1"/>
          </p:cNvPicPr>
          <p:nvPr/>
        </p:nvPicPr>
        <p:blipFill>
          <a:blip r:embed="rId5"/>
          <a:stretch>
            <a:fillRect/>
          </a:stretch>
        </p:blipFill>
        <p:spPr>
          <a:xfrm>
            <a:off x="0" y="0"/>
            <a:ext cx="9144000" cy="6134100"/>
          </a:xfrm>
          <a:prstGeom prst="rect">
            <a:avLst/>
          </a:prstGeom>
        </p:spPr>
      </p:pic>
    </p:spTree>
    <p:extLst>
      <p:ext uri="{BB962C8B-B14F-4D97-AF65-F5344CB8AC3E}">
        <p14:creationId xmlns:p14="http://schemas.microsoft.com/office/powerpoint/2010/main" val="2759296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Grp="1" noChangeArrowheads="1"/>
          </p:cNvSpPr>
          <p:nvPr>
            <p:ph type="title"/>
          </p:nvPr>
        </p:nvSpPr>
        <p:spPr>
          <a:xfrm>
            <a:off x="457200" y="0"/>
            <a:ext cx="8229600" cy="1143000"/>
          </a:xfrm>
        </p:spPr>
        <p:txBody>
          <a:bodyPr/>
          <a:lstStyle/>
          <a:p>
            <a:pPr eaLnBrk="1" hangingPunct="1"/>
            <a:r>
              <a:rPr lang="en-US" sz="4000" dirty="0" smtClean="0">
                <a:latin typeface="Arial" charset="0"/>
              </a:rPr>
              <a:t>May 6, 2015</a:t>
            </a:r>
            <a:endParaRPr lang="en-US" sz="4000" dirty="0">
              <a:latin typeface="Arial" charset="0"/>
            </a:endParaRPr>
          </a:p>
        </p:txBody>
      </p:sp>
      <p:sp>
        <p:nvSpPr>
          <p:cNvPr id="14338" name="Rectangle 5"/>
          <p:cNvSpPr>
            <a:spLocks noGrp="1" noChangeArrowheads="1"/>
          </p:cNvSpPr>
          <p:nvPr>
            <p:ph type="body" idx="1"/>
          </p:nvPr>
        </p:nvSpPr>
        <p:spPr>
          <a:xfrm>
            <a:off x="0" y="1138238"/>
            <a:ext cx="9144000" cy="4525962"/>
          </a:xfrm>
        </p:spPr>
        <p:txBody>
          <a:bodyPr/>
          <a:lstStyle/>
          <a:p>
            <a:pPr marL="0" indent="0">
              <a:buNone/>
            </a:pPr>
            <a:r>
              <a:rPr lang="en-US" sz="2800" b="1" dirty="0">
                <a:latin typeface="Arial" charset="0"/>
              </a:rPr>
              <a:t>Learning </a:t>
            </a:r>
            <a:r>
              <a:rPr lang="en-US" sz="2800" b="1" dirty="0">
                <a:latin typeface="Arial" charset="0"/>
                <a:cs typeface="Arial" charset="0"/>
              </a:rPr>
              <a:t>Target: </a:t>
            </a:r>
            <a:r>
              <a:rPr lang="en-US" sz="2800" dirty="0"/>
              <a:t>I can </a:t>
            </a:r>
            <a:r>
              <a:rPr lang="en-US" sz="2800" dirty="0" smtClean="0"/>
              <a:t>explain key information about the Umayyad and Abbasid caliphates</a:t>
            </a:r>
          </a:p>
          <a:p>
            <a:pPr marL="0" indent="0">
              <a:buNone/>
            </a:pPr>
            <a:endParaRPr lang="en-US" sz="1600" dirty="0">
              <a:latin typeface="Arial" charset="0"/>
              <a:cs typeface="Arial" charset="0"/>
            </a:endParaRPr>
          </a:p>
          <a:p>
            <a:pPr marL="0" indent="0" eaLnBrk="1" hangingPunct="1">
              <a:buFont typeface="Arial" charset="0"/>
              <a:buNone/>
            </a:pPr>
            <a:r>
              <a:rPr lang="en-US" sz="2800" b="1" dirty="0">
                <a:latin typeface="Arial" charset="0"/>
              </a:rPr>
              <a:t>Do Now: </a:t>
            </a:r>
            <a:r>
              <a:rPr lang="en-US" sz="2800" dirty="0" smtClean="0">
                <a:latin typeface="Calibri" charset="0"/>
              </a:rPr>
              <a:t>-</a:t>
            </a:r>
          </a:p>
          <a:p>
            <a:pPr marL="0" indent="0" eaLnBrk="1" hangingPunct="1">
              <a:buFont typeface="Arial" charset="0"/>
              <a:buNone/>
            </a:pPr>
            <a:endParaRPr lang="en-US" sz="2800" dirty="0">
              <a:latin typeface="Arial" charset="0"/>
            </a:endParaRPr>
          </a:p>
          <a:p>
            <a:pPr marL="0" indent="0" eaLnBrk="1" hangingPunct="1">
              <a:buFont typeface="Arial" charset="0"/>
              <a:buNone/>
            </a:pPr>
            <a:r>
              <a:rPr lang="en-US" sz="2800" b="1" dirty="0">
                <a:latin typeface="Arial" charset="0"/>
              </a:rPr>
              <a:t>Homework: </a:t>
            </a:r>
            <a:r>
              <a:rPr lang="en-US" sz="2800" dirty="0" smtClean="0">
                <a:latin typeface="Arial" charset="0"/>
              </a:rPr>
              <a:t>None</a:t>
            </a:r>
            <a:r>
              <a:rPr lang="en-US" sz="2800" smtClean="0">
                <a:latin typeface="Arial" charset="0"/>
              </a:rPr>
              <a:t>, probably</a:t>
            </a:r>
            <a:endParaRPr lang="en-US" sz="2800" dirty="0" smtClean="0">
              <a:latin typeface="Arial" charset="0"/>
            </a:endParaRPr>
          </a:p>
        </p:txBody>
      </p:sp>
      <p:pic>
        <p:nvPicPr>
          <p:cNvPr id="4" name="Picture 2" descr="a-earthg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172" y="78966"/>
            <a:ext cx="9170172" cy="2677656"/>
          </a:xfrm>
          <a:prstGeom prst="rect">
            <a:avLst/>
          </a:prstGeom>
          <a:noFill/>
        </p:spPr>
        <p:txBody>
          <a:bodyPr wrap="square" rtlCol="0">
            <a:spAutoFit/>
          </a:bodyPr>
          <a:lstStyle/>
          <a:p>
            <a:r>
              <a:rPr lang="en-US" sz="2800" b="1" u="sng" dirty="0" smtClean="0">
                <a:solidFill>
                  <a:schemeClr val="bg1"/>
                </a:solidFill>
              </a:rPr>
              <a:t>1. What are the Crusades? </a:t>
            </a:r>
            <a:endParaRPr lang="en-US" sz="2800" b="1" u="sng" dirty="0">
              <a:solidFill>
                <a:schemeClr val="bg1"/>
              </a:solidFill>
            </a:endParaRPr>
          </a:p>
          <a:p>
            <a:r>
              <a:rPr lang="en-US" sz="2800" dirty="0" smtClean="0">
                <a:solidFill>
                  <a:schemeClr val="bg1"/>
                </a:solidFill>
              </a:rPr>
              <a:t>Series </a:t>
            </a:r>
            <a:r>
              <a:rPr lang="en-US" sz="2800" dirty="0">
                <a:solidFill>
                  <a:schemeClr val="bg1"/>
                </a:solidFill>
              </a:rPr>
              <a:t>of wars fought by </a:t>
            </a:r>
            <a:r>
              <a:rPr lang="en-US" sz="2800" dirty="0" smtClean="0">
                <a:solidFill>
                  <a:schemeClr val="bg1"/>
                </a:solidFill>
              </a:rPr>
              <a:t>Western </a:t>
            </a:r>
            <a:r>
              <a:rPr lang="en-US" sz="2800" dirty="0">
                <a:solidFill>
                  <a:schemeClr val="bg1"/>
                </a:solidFill>
              </a:rPr>
              <a:t>European knights, at the request of the </a:t>
            </a:r>
            <a:r>
              <a:rPr lang="en-US" sz="2800" dirty="0" smtClean="0">
                <a:solidFill>
                  <a:schemeClr val="bg1"/>
                </a:solidFill>
              </a:rPr>
              <a:t>pope, </a:t>
            </a:r>
            <a:r>
              <a:rPr lang="en-US" sz="2800" dirty="0">
                <a:solidFill>
                  <a:schemeClr val="bg1"/>
                </a:solidFill>
              </a:rPr>
              <a:t>with the goal of taking the </a:t>
            </a:r>
            <a:r>
              <a:rPr lang="en-US" sz="2800" dirty="0" smtClean="0">
                <a:solidFill>
                  <a:schemeClr val="bg1"/>
                </a:solidFill>
              </a:rPr>
              <a:t>Jerusalem back </a:t>
            </a:r>
            <a:r>
              <a:rPr lang="en-US" sz="2800" dirty="0">
                <a:solidFill>
                  <a:schemeClr val="bg1"/>
                </a:solidFill>
              </a:rPr>
              <a:t>from the Muslims AND defending the </a:t>
            </a:r>
            <a:r>
              <a:rPr lang="en-US" sz="2800" dirty="0" smtClean="0">
                <a:solidFill>
                  <a:schemeClr val="bg1"/>
                </a:solidFill>
              </a:rPr>
              <a:t>Byzantine </a:t>
            </a:r>
            <a:r>
              <a:rPr lang="en-US" sz="2800" dirty="0">
                <a:solidFill>
                  <a:schemeClr val="bg1"/>
                </a:solidFill>
              </a:rPr>
              <a:t>Empire from the </a:t>
            </a:r>
            <a:r>
              <a:rPr lang="en-US" sz="2800" dirty="0" smtClean="0">
                <a:solidFill>
                  <a:schemeClr val="bg1"/>
                </a:solidFill>
              </a:rPr>
              <a:t>Muslim Turks </a:t>
            </a:r>
          </a:p>
          <a:p>
            <a:endParaRPr lang="en-US" sz="2800" b="1" u="sng" dirty="0" smtClean="0">
              <a:solidFill>
                <a:schemeClr val="bg1"/>
              </a:solidFill>
            </a:endParaRPr>
          </a:p>
        </p:txBody>
      </p:sp>
      <p:cxnSp>
        <p:nvCxnSpPr>
          <p:cNvPr id="6" name="Straight Connector 5"/>
          <p:cNvCxnSpPr/>
          <p:nvPr/>
        </p:nvCxnSpPr>
        <p:spPr>
          <a:xfrm>
            <a:off x="3634035" y="1000589"/>
            <a:ext cx="125217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2187577" y="1423977"/>
            <a:ext cx="74062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6967945" y="1423977"/>
            <a:ext cx="171885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6315275" y="1865006"/>
            <a:ext cx="14285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1393788" y="2306034"/>
            <a:ext cx="793789" cy="0"/>
          </a:xfrm>
          <a:prstGeom prst="line">
            <a:avLst/>
          </a:prstGeom>
        </p:spPr>
        <p:style>
          <a:lnRef idx="3">
            <a:schemeClr val="accent2"/>
          </a:lnRef>
          <a:fillRef idx="0">
            <a:schemeClr val="accent2"/>
          </a:fillRef>
          <a:effectRef idx="2">
            <a:schemeClr val="accent2"/>
          </a:effectRef>
          <a:fontRef idx="minor">
            <a:schemeClr val="tx1"/>
          </a:fontRef>
        </p:style>
      </p:cxnSp>
      <p:pic>
        <p:nvPicPr>
          <p:cNvPr id="17" name="Picture 16"/>
          <p:cNvPicPr>
            <a:picLocks noChangeAspect="1"/>
          </p:cNvPicPr>
          <p:nvPr/>
        </p:nvPicPr>
        <p:blipFill>
          <a:blip r:embed="rId4"/>
          <a:stretch>
            <a:fillRect/>
          </a:stretch>
        </p:blipFill>
        <p:spPr>
          <a:xfrm>
            <a:off x="1704213" y="3052939"/>
            <a:ext cx="5263732" cy="3227272"/>
          </a:xfrm>
          <a:prstGeom prst="rect">
            <a:avLst/>
          </a:prstGeom>
        </p:spPr>
      </p:pic>
    </p:spTree>
    <p:extLst>
      <p:ext uri="{BB962C8B-B14F-4D97-AF65-F5344CB8AC3E}">
        <p14:creationId xmlns:p14="http://schemas.microsoft.com/office/powerpoint/2010/main" val="38109524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earthg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6168" y="779"/>
            <a:ext cx="9170168" cy="523220"/>
          </a:xfrm>
          <a:prstGeom prst="rect">
            <a:avLst/>
          </a:prstGeom>
          <a:noFill/>
        </p:spPr>
        <p:txBody>
          <a:bodyPr wrap="square" rtlCol="0">
            <a:spAutoFit/>
          </a:bodyPr>
          <a:lstStyle/>
          <a:p>
            <a:r>
              <a:rPr lang="en-US" sz="2800" b="1" u="sng" dirty="0" smtClean="0">
                <a:solidFill>
                  <a:srgbClr val="FFFFFF"/>
                </a:solidFill>
              </a:rPr>
              <a:t>Why was Jerusalem and the Holy Land important? </a:t>
            </a:r>
          </a:p>
        </p:txBody>
      </p:sp>
      <p:sp>
        <p:nvSpPr>
          <p:cNvPr id="7" name="Rectangle 6"/>
          <p:cNvSpPr/>
          <p:nvPr/>
        </p:nvSpPr>
        <p:spPr>
          <a:xfrm>
            <a:off x="-26167" y="883419"/>
            <a:ext cx="2989644" cy="4325072"/>
          </a:xfrm>
          <a:prstGeom prst="rect">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0" y="883419"/>
            <a:ext cx="2963477" cy="523220"/>
          </a:xfrm>
          <a:prstGeom prst="rect">
            <a:avLst/>
          </a:prstGeom>
          <a:noFill/>
        </p:spPr>
        <p:txBody>
          <a:bodyPr wrap="square" rtlCol="0">
            <a:spAutoFit/>
          </a:bodyPr>
          <a:lstStyle/>
          <a:p>
            <a:pPr algn="ctr"/>
            <a:r>
              <a:rPr lang="en-US" sz="2800" dirty="0" smtClean="0">
                <a:solidFill>
                  <a:srgbClr val="FFFFFF"/>
                </a:solidFill>
              </a:rPr>
              <a:t>Judaism</a:t>
            </a:r>
            <a:endParaRPr lang="en-US" sz="2800" dirty="0">
              <a:solidFill>
                <a:srgbClr val="FFFFFF"/>
              </a:solidFill>
            </a:endParaRPr>
          </a:p>
        </p:txBody>
      </p:sp>
      <p:sp>
        <p:nvSpPr>
          <p:cNvPr id="9" name="Rectangle 8"/>
          <p:cNvSpPr/>
          <p:nvPr/>
        </p:nvSpPr>
        <p:spPr>
          <a:xfrm>
            <a:off x="2978187" y="883419"/>
            <a:ext cx="2741991" cy="4325072"/>
          </a:xfrm>
          <a:prstGeom prst="rect">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963478" y="883419"/>
            <a:ext cx="2756700" cy="523220"/>
          </a:xfrm>
          <a:prstGeom prst="rect">
            <a:avLst/>
          </a:prstGeom>
          <a:noFill/>
        </p:spPr>
        <p:txBody>
          <a:bodyPr wrap="square" rtlCol="0">
            <a:spAutoFit/>
          </a:bodyPr>
          <a:lstStyle/>
          <a:p>
            <a:pPr algn="ctr"/>
            <a:r>
              <a:rPr lang="en-US" sz="2800" dirty="0" smtClean="0">
                <a:solidFill>
                  <a:srgbClr val="FFFFFF"/>
                </a:solidFill>
              </a:rPr>
              <a:t>Christianity</a:t>
            </a:r>
            <a:endParaRPr lang="en-US" sz="2800" dirty="0">
              <a:solidFill>
                <a:srgbClr val="FFFFFF"/>
              </a:solidFill>
            </a:endParaRPr>
          </a:p>
        </p:txBody>
      </p:sp>
      <p:sp>
        <p:nvSpPr>
          <p:cNvPr id="11" name="Rectangle 10"/>
          <p:cNvSpPr/>
          <p:nvPr/>
        </p:nvSpPr>
        <p:spPr>
          <a:xfrm>
            <a:off x="5720178" y="883419"/>
            <a:ext cx="3449991" cy="4325072"/>
          </a:xfrm>
          <a:prstGeom prst="rect">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720177" y="883419"/>
            <a:ext cx="3423823" cy="523220"/>
          </a:xfrm>
          <a:prstGeom prst="rect">
            <a:avLst/>
          </a:prstGeom>
          <a:noFill/>
        </p:spPr>
        <p:txBody>
          <a:bodyPr wrap="square" rtlCol="0">
            <a:spAutoFit/>
          </a:bodyPr>
          <a:lstStyle/>
          <a:p>
            <a:pPr algn="ctr"/>
            <a:r>
              <a:rPr lang="en-US" sz="2800" dirty="0" smtClean="0">
                <a:solidFill>
                  <a:srgbClr val="FFFFFF"/>
                </a:solidFill>
              </a:rPr>
              <a:t>Islam</a:t>
            </a:r>
            <a:endParaRPr lang="en-US" sz="2800" dirty="0">
              <a:solidFill>
                <a:srgbClr val="FFFFFF"/>
              </a:solidFill>
            </a:endParaRPr>
          </a:p>
        </p:txBody>
      </p:sp>
      <p:sp>
        <p:nvSpPr>
          <p:cNvPr id="13" name="TextBox 12"/>
          <p:cNvSpPr txBox="1"/>
          <p:nvPr/>
        </p:nvSpPr>
        <p:spPr>
          <a:xfrm>
            <a:off x="0" y="1605345"/>
            <a:ext cx="3423823" cy="523220"/>
          </a:xfrm>
          <a:prstGeom prst="rect">
            <a:avLst/>
          </a:prstGeom>
          <a:noFill/>
        </p:spPr>
        <p:txBody>
          <a:bodyPr wrap="square" rtlCol="0">
            <a:spAutoFit/>
          </a:bodyPr>
          <a:lstStyle/>
          <a:p>
            <a:r>
              <a:rPr lang="en-US" sz="2800" dirty="0" smtClean="0">
                <a:solidFill>
                  <a:srgbClr val="FFFFFF"/>
                </a:solidFill>
              </a:rPr>
              <a:t>Western Wall</a:t>
            </a:r>
            <a:endParaRPr lang="en-US" sz="2800" dirty="0">
              <a:solidFill>
                <a:srgbClr val="FFFFFF"/>
              </a:solidFill>
            </a:endParaRPr>
          </a:p>
        </p:txBody>
      </p:sp>
      <p:sp>
        <p:nvSpPr>
          <p:cNvPr id="15" name="TextBox 14"/>
          <p:cNvSpPr txBox="1"/>
          <p:nvPr/>
        </p:nvSpPr>
        <p:spPr>
          <a:xfrm>
            <a:off x="2978187" y="1605345"/>
            <a:ext cx="2741991" cy="954107"/>
          </a:xfrm>
          <a:prstGeom prst="rect">
            <a:avLst/>
          </a:prstGeom>
          <a:noFill/>
        </p:spPr>
        <p:txBody>
          <a:bodyPr wrap="square" rtlCol="0">
            <a:spAutoFit/>
          </a:bodyPr>
          <a:lstStyle/>
          <a:p>
            <a:r>
              <a:rPr lang="en-US" sz="2800" dirty="0" smtClean="0">
                <a:solidFill>
                  <a:srgbClr val="FFFFFF"/>
                </a:solidFill>
              </a:rPr>
              <a:t>Church of the Holy Sepulcher </a:t>
            </a:r>
            <a:endParaRPr lang="en-US" sz="2800" dirty="0">
              <a:solidFill>
                <a:srgbClr val="FFFFFF"/>
              </a:solidFill>
            </a:endParaRPr>
          </a:p>
        </p:txBody>
      </p:sp>
      <p:sp>
        <p:nvSpPr>
          <p:cNvPr id="18" name="TextBox 17"/>
          <p:cNvSpPr txBox="1"/>
          <p:nvPr/>
        </p:nvSpPr>
        <p:spPr>
          <a:xfrm>
            <a:off x="5746346" y="1605345"/>
            <a:ext cx="3423823" cy="523220"/>
          </a:xfrm>
          <a:prstGeom prst="rect">
            <a:avLst/>
          </a:prstGeom>
          <a:noFill/>
        </p:spPr>
        <p:txBody>
          <a:bodyPr wrap="square" rtlCol="0">
            <a:spAutoFit/>
          </a:bodyPr>
          <a:lstStyle/>
          <a:p>
            <a:r>
              <a:rPr lang="en-US" sz="2800" dirty="0" smtClean="0">
                <a:solidFill>
                  <a:srgbClr val="FFFFFF"/>
                </a:solidFill>
              </a:rPr>
              <a:t>Dome of the Rock</a:t>
            </a:r>
            <a:endParaRPr lang="en-US" sz="2800" dirty="0">
              <a:solidFill>
                <a:srgbClr val="FFFFFF"/>
              </a:solidFill>
            </a:endParaRPr>
          </a:p>
        </p:txBody>
      </p:sp>
      <p:cxnSp>
        <p:nvCxnSpPr>
          <p:cNvPr id="19" name="Straight Connector 18"/>
          <p:cNvCxnSpPr/>
          <p:nvPr/>
        </p:nvCxnSpPr>
        <p:spPr>
          <a:xfrm>
            <a:off x="5720178" y="2155803"/>
            <a:ext cx="2799816"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00505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1"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earthg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6168" y="0"/>
            <a:ext cx="6884168" cy="523220"/>
          </a:xfrm>
          <a:prstGeom prst="rect">
            <a:avLst/>
          </a:prstGeom>
          <a:noFill/>
        </p:spPr>
        <p:txBody>
          <a:bodyPr wrap="square" rtlCol="0">
            <a:spAutoFit/>
          </a:bodyPr>
          <a:lstStyle/>
          <a:p>
            <a:r>
              <a:rPr lang="en-US" sz="2800" b="1" u="sng" dirty="0" smtClean="0">
                <a:solidFill>
                  <a:srgbClr val="FFFFFF"/>
                </a:solidFill>
              </a:rPr>
              <a:t>The Situation in the Middle East </a:t>
            </a:r>
          </a:p>
        </p:txBody>
      </p:sp>
      <p:sp>
        <p:nvSpPr>
          <p:cNvPr id="14" name="Rectangle 13"/>
          <p:cNvSpPr/>
          <p:nvPr/>
        </p:nvSpPr>
        <p:spPr>
          <a:xfrm>
            <a:off x="-26168" y="523220"/>
            <a:ext cx="9170168" cy="2677656"/>
          </a:xfrm>
          <a:prstGeom prst="rect">
            <a:avLst/>
          </a:prstGeom>
        </p:spPr>
        <p:txBody>
          <a:bodyPr wrap="square">
            <a:spAutoFit/>
          </a:bodyPr>
          <a:lstStyle/>
          <a:p>
            <a:pPr marL="171450" indent="-171450">
              <a:buFont typeface="Arial"/>
              <a:buChar char="•"/>
            </a:pPr>
            <a:r>
              <a:rPr lang="en-US" sz="2800" dirty="0" smtClean="0">
                <a:solidFill>
                  <a:srgbClr val="FFFFFF"/>
                </a:solidFill>
              </a:rPr>
              <a:t>1009</a:t>
            </a:r>
            <a:r>
              <a:rPr lang="en-US" sz="2800" dirty="0">
                <a:solidFill>
                  <a:srgbClr val="FFFFFF"/>
                </a:solidFill>
              </a:rPr>
              <a:t>- Anti-Christian Fatimid Caliph destroyed </a:t>
            </a:r>
            <a:r>
              <a:rPr lang="en-US" sz="2800" dirty="0" smtClean="0">
                <a:solidFill>
                  <a:srgbClr val="FFFFFF"/>
                </a:solidFill>
              </a:rPr>
              <a:t>the Church of the Holy </a:t>
            </a:r>
            <a:r>
              <a:rPr lang="en-US" sz="2800" dirty="0" err="1" smtClean="0">
                <a:solidFill>
                  <a:srgbClr val="FFFFFF"/>
                </a:solidFill>
              </a:rPr>
              <a:t>Sepulchre</a:t>
            </a:r>
            <a:r>
              <a:rPr lang="en-US" sz="2800" dirty="0" smtClean="0">
                <a:solidFill>
                  <a:srgbClr val="FFFFFF"/>
                </a:solidFill>
              </a:rPr>
              <a:t> in Jerusalem (made Christians really angry)</a:t>
            </a:r>
            <a:endParaRPr lang="en-US" sz="2800" dirty="0">
              <a:solidFill>
                <a:srgbClr val="FFFFFF"/>
              </a:solidFill>
            </a:endParaRPr>
          </a:p>
          <a:p>
            <a:pPr marL="171450" indent="-171450">
              <a:buFont typeface="Arial"/>
              <a:buChar char="•"/>
            </a:pPr>
            <a:r>
              <a:rPr lang="en-US" sz="2800" dirty="0" smtClean="0">
                <a:solidFill>
                  <a:srgbClr val="FFFFFF"/>
                </a:solidFill>
              </a:rPr>
              <a:t>Mid</a:t>
            </a:r>
            <a:r>
              <a:rPr lang="en-US" sz="2800" dirty="0">
                <a:solidFill>
                  <a:srgbClr val="FFFFFF"/>
                </a:solidFill>
              </a:rPr>
              <a:t>-1000s- </a:t>
            </a:r>
            <a:r>
              <a:rPr lang="en-US" sz="2800" dirty="0" smtClean="0">
                <a:solidFill>
                  <a:srgbClr val="FFFFFF"/>
                </a:solidFill>
              </a:rPr>
              <a:t>Muslim Turks </a:t>
            </a:r>
            <a:r>
              <a:rPr lang="en-US" sz="2800" dirty="0">
                <a:solidFill>
                  <a:srgbClr val="FFFFFF"/>
                </a:solidFill>
              </a:rPr>
              <a:t>arrived and </a:t>
            </a:r>
            <a:r>
              <a:rPr lang="en-US" sz="2800" dirty="0" smtClean="0">
                <a:solidFill>
                  <a:srgbClr val="FFFFFF"/>
                </a:solidFill>
              </a:rPr>
              <a:t>conquered a huge piece of the Middle East and Egypt, including Byzantine land very close </a:t>
            </a:r>
            <a:r>
              <a:rPr lang="pt-BR" sz="2800" dirty="0" err="1" smtClean="0">
                <a:solidFill>
                  <a:srgbClr val="FFFFFF"/>
                </a:solidFill>
              </a:rPr>
              <a:t>to</a:t>
            </a:r>
            <a:r>
              <a:rPr lang="pt-BR" sz="2800" dirty="0" smtClean="0">
                <a:solidFill>
                  <a:srgbClr val="FFFFFF"/>
                </a:solidFill>
              </a:rPr>
              <a:t> </a:t>
            </a:r>
            <a:r>
              <a:rPr lang="pt-BR" sz="2800" dirty="0" err="1" smtClean="0">
                <a:solidFill>
                  <a:srgbClr val="FFFFFF"/>
                </a:solidFill>
              </a:rPr>
              <a:t>Constantinople</a:t>
            </a:r>
            <a:endParaRPr lang="pt-BR" sz="2800" dirty="0">
              <a:solidFill>
                <a:srgbClr val="FFFFFF"/>
              </a:solidFill>
            </a:endParaRPr>
          </a:p>
        </p:txBody>
      </p:sp>
      <p:cxnSp>
        <p:nvCxnSpPr>
          <p:cNvPr id="16" name="Straight Connector 15"/>
          <p:cNvCxnSpPr/>
          <p:nvPr/>
        </p:nvCxnSpPr>
        <p:spPr>
          <a:xfrm flipV="1">
            <a:off x="7382522" y="1028632"/>
            <a:ext cx="1761478" cy="15778"/>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232069" y="1479068"/>
            <a:ext cx="273140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1919126" y="2319473"/>
            <a:ext cx="1855778"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41231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blinds(horizontal)">
                                      <p:cBhvr>
                                        <p:cTn id="16" dur="500"/>
                                        <p:tgtEl>
                                          <p:spTgt spid="14">
                                            <p:txEl>
                                              <p:pRg st="1" end="1"/>
                                            </p:txEl>
                                          </p:spTgt>
                                        </p:tgtEl>
                                      </p:cBhvr>
                                    </p:animEffec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earthg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6168" y="0"/>
            <a:ext cx="6884168" cy="523220"/>
          </a:xfrm>
          <a:prstGeom prst="rect">
            <a:avLst/>
          </a:prstGeom>
          <a:noFill/>
        </p:spPr>
        <p:txBody>
          <a:bodyPr wrap="square" rtlCol="0">
            <a:spAutoFit/>
          </a:bodyPr>
          <a:lstStyle/>
          <a:p>
            <a:r>
              <a:rPr lang="en-US" sz="2800" b="1" u="sng" dirty="0" smtClean="0">
                <a:solidFill>
                  <a:srgbClr val="FFFFFF"/>
                </a:solidFill>
              </a:rPr>
              <a:t>The Situation in Western Europe</a:t>
            </a:r>
          </a:p>
        </p:txBody>
      </p:sp>
      <p:sp>
        <p:nvSpPr>
          <p:cNvPr id="14" name="Rectangle 13"/>
          <p:cNvSpPr/>
          <p:nvPr/>
        </p:nvSpPr>
        <p:spPr>
          <a:xfrm>
            <a:off x="-26168" y="523220"/>
            <a:ext cx="9170168" cy="2246769"/>
          </a:xfrm>
          <a:prstGeom prst="rect">
            <a:avLst/>
          </a:prstGeom>
        </p:spPr>
        <p:txBody>
          <a:bodyPr wrap="square">
            <a:spAutoFit/>
          </a:bodyPr>
          <a:lstStyle/>
          <a:p>
            <a:pPr marL="171450" indent="-171450">
              <a:buFont typeface="Arial"/>
              <a:buChar char="•"/>
            </a:pPr>
            <a:r>
              <a:rPr lang="en-US" sz="2800" dirty="0" smtClean="0">
                <a:solidFill>
                  <a:srgbClr val="FFFFFF"/>
                </a:solidFill>
              </a:rPr>
              <a:t>Church tried to stop the violent behavior of knights against fellow Christians by banning fighting during holy days and forbid killing, but it was not working </a:t>
            </a:r>
            <a:endParaRPr lang="en-US" sz="2800" dirty="0" smtClean="0">
              <a:solidFill>
                <a:srgbClr val="FFFFFF"/>
              </a:solidFill>
              <a:effectLst/>
            </a:endParaRPr>
          </a:p>
          <a:p>
            <a:pPr marL="171450" indent="-171450">
              <a:buFont typeface="Arial"/>
              <a:buChar char="•"/>
            </a:pPr>
            <a:r>
              <a:rPr lang="en-US" sz="2800" dirty="0" smtClean="0">
                <a:solidFill>
                  <a:srgbClr val="FFFFFF"/>
                </a:solidFill>
              </a:rPr>
              <a:t>Recent issues like the the Great Schism (1054) made Western Christians more passionately religious </a:t>
            </a:r>
            <a:endParaRPr lang="en-US" sz="2800" dirty="0" smtClean="0">
              <a:solidFill>
                <a:srgbClr val="FFFFFF"/>
              </a:solidFill>
              <a:effectLst/>
            </a:endParaRPr>
          </a:p>
        </p:txBody>
      </p:sp>
      <p:cxnSp>
        <p:nvCxnSpPr>
          <p:cNvPr id="5" name="Straight Connector 4"/>
          <p:cNvCxnSpPr/>
          <p:nvPr/>
        </p:nvCxnSpPr>
        <p:spPr>
          <a:xfrm>
            <a:off x="1125338" y="1472697"/>
            <a:ext cx="152062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3904856" y="2319473"/>
            <a:ext cx="1884626"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41107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blinds(horizontal)">
                                      <p:cBhvr>
                                        <p:cTn id="14" dur="500"/>
                                        <p:tgtEl>
                                          <p:spTgt spid="14">
                                            <p:txEl>
                                              <p:pRg st="1" end="1"/>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earthg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6168" y="0"/>
            <a:ext cx="6884168" cy="523220"/>
          </a:xfrm>
          <a:prstGeom prst="rect">
            <a:avLst/>
          </a:prstGeom>
          <a:noFill/>
        </p:spPr>
        <p:txBody>
          <a:bodyPr wrap="square" rtlCol="0">
            <a:spAutoFit/>
          </a:bodyPr>
          <a:lstStyle/>
          <a:p>
            <a:r>
              <a:rPr lang="en-US" sz="2800" b="1" u="sng" dirty="0" smtClean="0">
                <a:solidFill>
                  <a:srgbClr val="FFFFFF"/>
                </a:solidFill>
              </a:rPr>
              <a:t>A Cry for Help</a:t>
            </a:r>
            <a:endParaRPr lang="en-US" sz="2800" dirty="0" smtClean="0">
              <a:solidFill>
                <a:srgbClr val="FFFFFF"/>
              </a:solidFill>
            </a:endParaRPr>
          </a:p>
        </p:txBody>
      </p:sp>
      <p:sp>
        <p:nvSpPr>
          <p:cNvPr id="14" name="Rectangle 13"/>
          <p:cNvSpPr/>
          <p:nvPr/>
        </p:nvSpPr>
        <p:spPr>
          <a:xfrm>
            <a:off x="-26168" y="523220"/>
            <a:ext cx="9170168" cy="1815882"/>
          </a:xfrm>
          <a:prstGeom prst="rect">
            <a:avLst/>
          </a:prstGeom>
        </p:spPr>
        <p:txBody>
          <a:bodyPr wrap="square">
            <a:spAutoFit/>
          </a:bodyPr>
          <a:lstStyle/>
          <a:p>
            <a:pPr marL="171450" indent="-171450">
              <a:buFont typeface="Arial"/>
              <a:buChar char="•"/>
            </a:pPr>
            <a:r>
              <a:rPr lang="en-US" sz="2800" dirty="0" smtClean="0">
                <a:solidFill>
                  <a:srgbClr val="FFFFFF"/>
                </a:solidFill>
              </a:rPr>
              <a:t>Byzantine Emperor asked Pope Urban II (his rival) to send a small elite force of knights to help him fight the Seljuk Turks </a:t>
            </a:r>
          </a:p>
          <a:p>
            <a:pPr marL="171450" indent="-171450">
              <a:buFont typeface="Arial"/>
              <a:buChar char="•"/>
            </a:pPr>
            <a:r>
              <a:rPr lang="en-US" sz="2800" dirty="0" smtClean="0">
                <a:solidFill>
                  <a:srgbClr val="FFFFFF"/>
                </a:solidFill>
              </a:rPr>
              <a:t>1095: Pope Urban II calls on nobles and bishops to fight a Crusade against the Muslim Turks</a:t>
            </a:r>
            <a:endParaRPr lang="en-US" sz="2800" dirty="0">
              <a:solidFill>
                <a:srgbClr val="FFFFFF"/>
              </a:solidFill>
            </a:endParaRPr>
          </a:p>
        </p:txBody>
      </p:sp>
    </p:spTree>
    <p:extLst>
      <p:ext uri="{BB962C8B-B14F-4D97-AF65-F5344CB8AC3E}">
        <p14:creationId xmlns:p14="http://schemas.microsoft.com/office/powerpoint/2010/main" val="1610484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linds(horizontal)">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296</TotalTime>
  <Words>432</Words>
  <Application>Microsoft Macintosh PowerPoint</Application>
  <PresentationFormat>On-screen Show (4:3)</PresentationFormat>
  <Paragraphs>41</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May 6, 2015</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Harvey</dc:creator>
  <cp:lastModifiedBy>Kelly Harvey</cp:lastModifiedBy>
  <cp:revision>7</cp:revision>
  <dcterms:created xsi:type="dcterms:W3CDTF">2016-05-09T09:50:21Z</dcterms:created>
  <dcterms:modified xsi:type="dcterms:W3CDTF">2016-05-19T19:09:19Z</dcterms:modified>
</cp:coreProperties>
</file>