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8B266-F377-1B4B-823C-C54B6DE05E7F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FB2B4-53DF-7743-8287-786503C24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2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6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4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8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3E2A-63E4-2143-A8E5-26F35654EE43}" type="datetimeFigureOut">
              <a:rPr lang="en-US" smtClean="0"/>
              <a:t>6/1/16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CEFA8-1C8C-8F4E-88FC-C7D6E0426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ca%20cola&amp;source=images&amp;cd=&amp;cad=rja&amp;docid=bl-wn7xsKeBKTM&amp;tbnid=NQUuikdUJDh54M:&amp;ved=0CAUQjRw&amp;url=http://en.wikipedia.org/wiki/Coca-Cola&amp;ei=HZ1WUtjPEYe09gSl04GwDQ&amp;bvm=bv.53760139,d.eWU&amp;psig=AFQjCNG4HFMZMAjK9Xj3VLWb-b06ChECMw&amp;ust=1381494410409345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://www.google.com/url?sa=i&amp;rct=j&amp;q=apple%20logo&amp;source=images&amp;cd=&amp;cad=rja&amp;docid=-SHwuesbC67oLM&amp;tbnid=Flp61hOT67GVrM:&amp;ved=0CAUQjRw&amp;url=http://www.hdwallpapersplus.com/apple-logo-pictures.html&amp;ei=6p1WUvX_CZLe8wTOi4DYDA&amp;psig=AFQjCNGuyP0auyAv50tW3_-g4RQ4JeJWbQ&amp;ust=1381494590415743" TargetMode="External"/><Relationship Id="rId6" Type="http://schemas.openxmlformats.org/officeDocument/2006/relationships/image" Target="../media/image13.jpeg"/><Relationship Id="rId7" Type="http://schemas.openxmlformats.org/officeDocument/2006/relationships/hyperlink" Target="http://www.google.com/url?sa=i&amp;rct=j&amp;q=national%20parks%20logo%20us&amp;source=images&amp;cd=&amp;cad=rja&amp;docid=j7x39K6V7Uq6lM&amp;tbnid=5Qi5AWMRpEaaXM:&amp;ved=0CAUQjRw&amp;url=http://napc.uga.edu/advocacy/partners/&amp;ei=a55WUtiJOYe49gSryIGQAg&amp;psig=AFQjCNHjzVdVggcKgnkkXqVxFfWI3d6y6w&amp;ust=1381494734017305" TargetMode="External"/><Relationship Id="rId8" Type="http://schemas.openxmlformats.org/officeDocument/2006/relationships/image" Target="../media/image14.jpeg"/><Relationship Id="rId9" Type="http://schemas.openxmlformats.org/officeDocument/2006/relationships/hyperlink" Target="http://www.google.com/url?sa=i&amp;rct=j&amp;q=usps&amp;source=images&amp;cd=&amp;cad=rja&amp;docid=M6UNRo1POIaKKM&amp;tbnid=_K32gthLIofx4M:&amp;ved=0CAUQjRw&amp;url=http://blog.utest.com/usps-adopts-agile-and-stresses-customer-input/2013/06/&amp;ei=DZ5WUpLUEJO09gT_ioGgDA&amp;psig=AFQjCNG8Z_-nnfoy4aULeQtJQuVMf2k28w&amp;ust=1381494657795242" TargetMode="External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What </a:t>
            </a:r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is capitalism? </a:t>
            </a:r>
            <a:endParaRPr lang="en-US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88165"/>
            <a:ext cx="9055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Economic system in which most of the means of production are privately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owned. 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Operates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on the principles of supply &amp; demand.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545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Comic Sans MS" charset="0"/>
              </a:rPr>
              <a:t>Aim: </a:t>
            </a:r>
            <a:r>
              <a:rPr lang="en-US" sz="2400" dirty="0" smtClean="0">
                <a:solidFill>
                  <a:schemeClr val="bg1"/>
                </a:solidFill>
                <a:latin typeface="Comic Sans MS" charset="0"/>
              </a:rPr>
              <a:t>Is capitalism democratic?</a:t>
            </a:r>
            <a:endParaRPr lang="en-US" sz="24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2798" y="1702224"/>
            <a:ext cx="731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7978" y="433578"/>
            <a:ext cx="1637978" cy="163797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25733" y="1060174"/>
            <a:ext cx="0" cy="474354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" y="932782"/>
            <a:ext cx="43257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Capitalism Pro’s	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5734" y="932782"/>
            <a:ext cx="4818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Capitalism Con’s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17558"/>
            <a:ext cx="914399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" y="1555082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omic Sans MS"/>
                <a:cs typeface="Comic Sans MS"/>
              </a:rPr>
              <a:t>Encourages Innovation</a:t>
            </a:r>
          </a:p>
          <a:p>
            <a:endParaRPr lang="en-US" sz="28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28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omic Sans MS"/>
                <a:cs typeface="Comic Sans MS"/>
              </a:rPr>
              <a:t>Belief that it can lead to social mobility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5734" y="1541958"/>
            <a:ext cx="4818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omic Sans MS"/>
                <a:cs typeface="Comic Sans MS"/>
              </a:rPr>
              <a:t>Always an impoverished class</a:t>
            </a:r>
          </a:p>
          <a:p>
            <a:endParaRPr lang="en-US" sz="28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omic Sans MS"/>
                <a:cs typeface="Comic Sans MS"/>
              </a:rPr>
              <a:t>Profit can concentrate in the hands of a few</a:t>
            </a:r>
          </a:p>
        </p:txBody>
      </p:sp>
    </p:spTree>
    <p:extLst>
      <p:ext uri="{BB962C8B-B14F-4D97-AF65-F5344CB8AC3E}">
        <p14:creationId xmlns:p14="http://schemas.microsoft.com/office/powerpoint/2010/main" val="329817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42452"/>
            <a:ext cx="2480797" cy="3809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0" y="439878"/>
            <a:ext cx="1206500" cy="1483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051876"/>
            <a:ext cx="2451100" cy="238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355308">
            <a:off x="2782575" y="4385250"/>
            <a:ext cx="3682392" cy="5472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259012">
            <a:off x="4377981" y="465925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59012">
            <a:off x="3589887" y="4934511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259012">
            <a:off x="2954510" y="520920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259012">
            <a:off x="5065539" y="4361082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59012">
            <a:off x="5679856" y="414212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00" y="4068140"/>
            <a:ext cx="8128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209" y="286813"/>
            <a:ext cx="1041691" cy="1535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021" y="3978669"/>
            <a:ext cx="1206500" cy="24997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921" y="2024685"/>
            <a:ext cx="1210268" cy="1754530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4744521" y="-335855"/>
            <a:ext cx="3000595" cy="2781300"/>
          </a:xfrm>
          <a:prstGeom prst="wedgeEllipseCallout">
            <a:avLst>
              <a:gd name="adj1" fmla="val -39033"/>
              <a:gd name="adj2" fmla="val 456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want coffee but I’m old and it’s too far for me to walk!</a:t>
            </a:r>
            <a:endParaRPr lang="en-US" sz="2800" dirty="0"/>
          </a:p>
        </p:txBody>
      </p:sp>
      <p:sp>
        <p:nvSpPr>
          <p:cNvPr id="23" name="Cloud Callout 22"/>
          <p:cNvSpPr/>
          <p:nvPr/>
        </p:nvSpPr>
        <p:spPr>
          <a:xfrm>
            <a:off x="1892300" y="1333500"/>
            <a:ext cx="2298700" cy="2146300"/>
          </a:xfrm>
          <a:prstGeom prst="cloudCallout">
            <a:avLst>
              <a:gd name="adj1" fmla="val 5686"/>
              <a:gd name="adj2" fmla="val 672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108" y="1822776"/>
            <a:ext cx="1567784" cy="117359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007070" y="3669212"/>
            <a:ext cx="165100" cy="11719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rot="20962233">
            <a:off x="1410379" y="2234780"/>
            <a:ext cx="2789284" cy="1572605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Bart’s Coffee Delivery Service, Inc.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8147" y="4790390"/>
            <a:ext cx="1096790" cy="18051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0293" y="946476"/>
            <a:ext cx="2081213" cy="876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67300" y="5274558"/>
            <a:ext cx="38814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Everybody’s happy!</a:t>
            </a:r>
            <a:endParaRPr lang="en-US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05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18519E-6 L -0.33749 0.24075 " pathEditMode="relative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11 0.25741 L 2.22222E-6 8.51852E-6 " pathEditMode="relative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-0.49045 0.57408 " pathEditMode="relative" ptsTypes="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6 L 0.47396 -0.6574 " pathEditMode="relative" ptsTypes="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6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" y="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pic>
        <p:nvPicPr>
          <p:cNvPr id="7" name="Picture 12" descr="http://upload.wikimedia.org/wikipedia/commons/thumb/c/ce/Coca-Cola_logo.svg/800px-Coca-Cola_logo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" y="1429948"/>
            <a:ext cx="2315259" cy="7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://www.hdwallpapersplus.com/wp-content/uploads/2013/07/30/apple-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0" y="3966341"/>
            <a:ext cx="1026042" cy="119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4556" y="6065150"/>
            <a:ext cx="2470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0" descr="http://napc.uga.edu/wp-content/uploads/2011/08/NPS-logo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88" y="3872101"/>
            <a:ext cx="1331168" cy="16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809955" y="6238775"/>
            <a:ext cx="2470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09955" y="3501025"/>
            <a:ext cx="2270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71488" y="673239"/>
            <a:ext cx="1723012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26" descr="http://blog.utest.com/wp-content/uploads/2013/06/USPS-adopts-Agile-Development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88" y="1241964"/>
            <a:ext cx="1303325" cy="10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4556" y="2801250"/>
            <a:ext cx="24708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300" y="2278030"/>
            <a:ext cx="21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Capitalist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300" y="5541930"/>
            <a:ext cx="21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Capitalist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9185" y="2971080"/>
            <a:ext cx="21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Nationalized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1927" y="5702135"/>
            <a:ext cx="21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Nationalized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8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42452"/>
            <a:ext cx="2480797" cy="380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051876"/>
            <a:ext cx="2451100" cy="238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355308">
            <a:off x="2782575" y="4385250"/>
            <a:ext cx="3682392" cy="5472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259012">
            <a:off x="4377979" y="4659252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59012">
            <a:off x="3640690" y="495741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259012">
            <a:off x="2954510" y="520920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259012">
            <a:off x="5065541" y="436108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59012">
            <a:off x="5679855" y="414434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6995" y="693083"/>
            <a:ext cx="1096790" cy="1805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621" y="4492220"/>
            <a:ext cx="8128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800" y="0"/>
            <a:ext cx="1507301" cy="222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320" y="3911600"/>
            <a:ext cx="1220079" cy="2527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421" y="2737690"/>
            <a:ext cx="1210268" cy="1754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7921" y="439878"/>
            <a:ext cx="1567784" cy="1173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81213" y="4492220"/>
            <a:ext cx="2081213" cy="876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2100" y="2970470"/>
            <a:ext cx="351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Bart the producer or consumer?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84600" y="5393920"/>
            <a:ext cx="299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his goal?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206500" y="269806"/>
            <a:ext cx="50366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you think </a:t>
            </a:r>
            <a:r>
              <a:rPr lang="en-US" sz="3200" dirty="0" err="1" smtClean="0"/>
              <a:t>Grampa</a:t>
            </a:r>
            <a:r>
              <a:rPr lang="en-US" sz="3200" dirty="0" smtClean="0"/>
              <a:t> would be okay paying $10 for his $3 coffee to be delivered?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42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2). Characteristics 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of a Capitalist Economy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20789"/>
            <a:ext cx="924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a). Self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interest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lang="en-US" sz="3200" dirty="0"/>
              <a:t>-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Producers want to make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money</a:t>
            </a:r>
          </a:p>
          <a:p>
            <a:pPr lvl="1"/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lang="en-US" sz="3200" dirty="0"/>
              <a:t>-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Consumers want the lowest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price possible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90449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b). Competition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-If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there is only one producer of a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		certain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product, a monopoly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can form. </a:t>
            </a: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-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Competition among several producers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ensures that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no one person controls 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the market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6486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42452"/>
            <a:ext cx="2480797" cy="380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051876"/>
            <a:ext cx="2451100" cy="238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355308">
            <a:off x="2782575" y="4385250"/>
            <a:ext cx="3682392" cy="5472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259012">
            <a:off x="4377979" y="4659252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59012">
            <a:off x="3640690" y="495741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259012">
            <a:off x="2954510" y="520920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259012">
            <a:off x="5065541" y="436108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59012">
            <a:off x="5679855" y="414434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6995" y="731571"/>
            <a:ext cx="1096790" cy="1805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521" y="4046270"/>
            <a:ext cx="974279" cy="2922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800" y="0"/>
            <a:ext cx="1507301" cy="222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320" y="3950088"/>
            <a:ext cx="1220079" cy="2527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421" y="2737690"/>
            <a:ext cx="1210268" cy="1754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7921" y="439878"/>
            <a:ext cx="1567784" cy="1173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81213" y="4492220"/>
            <a:ext cx="2081213" cy="8763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1071374">
            <a:off x="7107885" y="4048961"/>
            <a:ext cx="165100" cy="11719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914050">
            <a:off x="6134229" y="2614530"/>
            <a:ext cx="2789284" cy="1572605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Pimply Nerd’s Coffee Delivery Service, Inc.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3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Characteristics </a:t>
            </a:r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of a Capitalist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4776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2. Competition</a:t>
            </a: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-If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there is only one producer of a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		certain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product, a monopoly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can form. </a:t>
            </a: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-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Competition among several producers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ensures that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no one person controls 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the market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. </a:t>
            </a:r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-Producers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must make their products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    more 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attractive than their competitor’s 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		product (</a:t>
            </a:r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marketing, price)</a:t>
            </a:r>
          </a:p>
          <a:p>
            <a:endParaRPr lang="en-US" sz="3200" dirty="0" smtClean="0">
              <a:solidFill>
                <a:srgbClr val="FFFFFF"/>
              </a:solidFill>
              <a:latin typeface="Comic Sans MS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  <a:p>
            <a:endParaRPr lang="en-US" sz="3200" dirty="0">
              <a:solidFill>
                <a:srgbClr val="FFFF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577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42452"/>
            <a:ext cx="2480797" cy="380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4051876"/>
            <a:ext cx="2451100" cy="238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355308">
            <a:off x="2782575" y="4385250"/>
            <a:ext cx="3682392" cy="5472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259012">
            <a:off x="4377979" y="4659252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59012">
            <a:off x="3640690" y="495741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259012">
            <a:off x="2954510" y="5209209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0259012">
            <a:off x="5065541" y="436108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259012">
            <a:off x="5679855" y="4144340"/>
            <a:ext cx="368300" cy="63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46995" y="693083"/>
            <a:ext cx="1096790" cy="1805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521" y="4007782"/>
            <a:ext cx="974279" cy="29228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800" y="0"/>
            <a:ext cx="1507301" cy="222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1320" y="3911600"/>
            <a:ext cx="1220079" cy="25278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5421" y="2737690"/>
            <a:ext cx="1210268" cy="17545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7921" y="439878"/>
            <a:ext cx="1567784" cy="1173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81213" y="4492220"/>
            <a:ext cx="2081213" cy="87630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rot="1071374">
            <a:off x="7107885" y="4048961"/>
            <a:ext cx="165100" cy="11719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914050">
            <a:off x="6134229" y="2614530"/>
            <a:ext cx="2789284" cy="1572605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Pimply Nerd’s Coffee Delivery Service, Inc.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06500" y="269806"/>
            <a:ext cx="5036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will </a:t>
            </a:r>
            <a:r>
              <a:rPr lang="en-US" sz="3200" dirty="0" err="1" smtClean="0"/>
              <a:t>Grampa</a:t>
            </a:r>
            <a:r>
              <a:rPr lang="en-US" sz="3200" dirty="0" smtClean="0"/>
              <a:t> decide which company to buy from?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75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-earth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Part 2: Capitalism Game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84776"/>
            <a:ext cx="9144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Each group will be given a set of supplies. Your mission is to create a product using only those supplies, construction paper, and glue sticks. 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Tomorrow, you will “shop” at each other’s stores. Whoever has the most money wins our capitalist game. 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Before you begin working, take a second a brainstorm with you group. Ask yourself: what makes people want to buy certain products instead of others? Required elements: </a:t>
            </a:r>
          </a:p>
          <a:p>
            <a:pPr marL="628650" lvl="1" indent="-1714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Either an advertisement or a brand</a:t>
            </a:r>
          </a:p>
          <a:p>
            <a:pPr marL="628650" lvl="1" indent="-1714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 cost for your item</a:t>
            </a:r>
          </a:p>
          <a:p>
            <a:pPr marL="628650" lvl="1" indent="-171450"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 brief description of your product below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3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278</Words>
  <Application>Microsoft Macintosh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4</cp:revision>
  <dcterms:created xsi:type="dcterms:W3CDTF">2016-06-01T20:35:35Z</dcterms:created>
  <dcterms:modified xsi:type="dcterms:W3CDTF">2016-06-01T23:32:53Z</dcterms:modified>
</cp:coreProperties>
</file>