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56" r:id="rId4"/>
    <p:sldId id="257"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2472"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C3E521-A311-7449-95E4-A12528087D9D}" type="datetimeFigureOut">
              <a:rPr lang="en-US" smtClean="0"/>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421858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3E521-A311-7449-95E4-A12528087D9D}" type="datetimeFigureOut">
              <a:rPr lang="en-US" smtClean="0"/>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314146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3E521-A311-7449-95E4-A12528087D9D}" type="datetimeFigureOut">
              <a:rPr lang="en-US" smtClean="0"/>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237040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3E521-A311-7449-95E4-A12528087D9D}" type="datetimeFigureOut">
              <a:rPr lang="en-US" smtClean="0"/>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2234598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3E521-A311-7449-95E4-A12528087D9D}" type="datetimeFigureOut">
              <a:rPr lang="en-US" smtClean="0"/>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156379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C3E521-A311-7449-95E4-A12528087D9D}" type="datetimeFigureOut">
              <a:rPr lang="en-US" smtClean="0"/>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155956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3E521-A311-7449-95E4-A12528087D9D}" type="datetimeFigureOut">
              <a:rPr lang="en-US" smtClean="0"/>
              <a:t>10/19/15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191043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3E521-A311-7449-95E4-A12528087D9D}" type="datetimeFigureOut">
              <a:rPr lang="en-US" smtClean="0"/>
              <a:t>10/19/15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350387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3E521-A311-7449-95E4-A12528087D9D}" type="datetimeFigureOut">
              <a:rPr lang="en-US" smtClean="0"/>
              <a:t>10/19/15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159609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3E521-A311-7449-95E4-A12528087D9D}" type="datetimeFigureOut">
              <a:rPr lang="en-US" smtClean="0"/>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321460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3E521-A311-7449-95E4-A12528087D9D}" type="datetimeFigureOut">
              <a:rPr lang="en-US" smtClean="0"/>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D5EA6-19FB-1640-8485-2E7D55F97081}" type="slidenum">
              <a:rPr lang="en-US" smtClean="0"/>
              <a:t>‹#›</a:t>
            </a:fld>
            <a:endParaRPr lang="en-US"/>
          </a:p>
        </p:txBody>
      </p:sp>
    </p:spTree>
    <p:extLst>
      <p:ext uri="{BB962C8B-B14F-4D97-AF65-F5344CB8AC3E}">
        <p14:creationId xmlns:p14="http://schemas.microsoft.com/office/powerpoint/2010/main" val="2503515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7C3E521-A311-7449-95E4-A12528087D9D}" type="datetimeFigureOut">
              <a:rPr lang="en-US" smtClean="0"/>
              <a:t>10/19/15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BDD5EA6-19FB-1640-8485-2E7D55F97081}" type="slidenum">
              <a:rPr lang="en-US" smtClean="0"/>
              <a:t>‹#›</a:t>
            </a:fld>
            <a:endParaRPr lang="en-US"/>
          </a:p>
        </p:txBody>
      </p:sp>
    </p:spTree>
    <p:extLst>
      <p:ext uri="{BB962C8B-B14F-4D97-AF65-F5344CB8AC3E}">
        <p14:creationId xmlns:p14="http://schemas.microsoft.com/office/powerpoint/2010/main" val="1673686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76999"/>
            <a:ext cx="6858000" cy="276999"/>
          </a:xfrm>
          <a:prstGeom prst="rect">
            <a:avLst/>
          </a:prstGeom>
          <a:noFill/>
        </p:spPr>
        <p:txBody>
          <a:bodyPr wrap="square" rtlCol="0">
            <a:spAutoFit/>
          </a:bodyPr>
          <a:lstStyle/>
          <a:p>
            <a:r>
              <a:rPr lang="en-US" sz="1200" dirty="0" smtClean="0"/>
              <a:t>Name________________________________      Section_______________	Date_________________</a:t>
            </a:r>
          </a:p>
        </p:txBody>
      </p:sp>
      <p:sp>
        <p:nvSpPr>
          <p:cNvPr id="9" name="TextBox 8"/>
          <p:cNvSpPr txBox="1"/>
          <p:nvPr/>
        </p:nvSpPr>
        <p:spPr>
          <a:xfrm>
            <a:off x="0" y="0"/>
            <a:ext cx="6858000" cy="276999"/>
          </a:xfrm>
          <a:prstGeom prst="rect">
            <a:avLst/>
          </a:prstGeom>
          <a:noFill/>
        </p:spPr>
        <p:txBody>
          <a:bodyPr wrap="square" rtlCol="0">
            <a:spAutoFit/>
          </a:bodyPr>
          <a:lstStyle/>
          <a:p>
            <a:pPr algn="r"/>
            <a:r>
              <a:rPr lang="en-US" sz="1200" dirty="0" smtClean="0"/>
              <a:t>Unit 2, Lesson </a:t>
            </a:r>
            <a:r>
              <a:rPr lang="en-US" sz="1200" dirty="0"/>
              <a:t>9</a:t>
            </a:r>
          </a:p>
        </p:txBody>
      </p:sp>
      <p:sp>
        <p:nvSpPr>
          <p:cNvPr id="11" name="TextBox 10"/>
          <p:cNvSpPr txBox="1"/>
          <p:nvPr/>
        </p:nvSpPr>
        <p:spPr>
          <a:xfrm>
            <a:off x="0" y="553998"/>
            <a:ext cx="6858000" cy="276999"/>
          </a:xfrm>
          <a:prstGeom prst="rect">
            <a:avLst/>
          </a:prstGeom>
          <a:noFill/>
        </p:spPr>
        <p:txBody>
          <a:bodyPr wrap="square" rtlCol="0">
            <a:spAutoFit/>
          </a:bodyPr>
          <a:lstStyle/>
          <a:p>
            <a:r>
              <a:rPr lang="en-US" sz="1200" b="1" dirty="0" smtClean="0"/>
              <a:t>Text 1: The Geocentric View </a:t>
            </a:r>
          </a:p>
        </p:txBody>
      </p:sp>
      <p:sp>
        <p:nvSpPr>
          <p:cNvPr id="12" name="TextBox 11"/>
          <p:cNvSpPr txBox="1"/>
          <p:nvPr/>
        </p:nvSpPr>
        <p:spPr>
          <a:xfrm>
            <a:off x="0" y="825193"/>
            <a:ext cx="6858000" cy="2308324"/>
          </a:xfrm>
          <a:prstGeom prst="rect">
            <a:avLst/>
          </a:prstGeom>
          <a:noFill/>
        </p:spPr>
        <p:txBody>
          <a:bodyPr wrap="square" rtlCol="0">
            <a:spAutoFit/>
          </a:bodyPr>
          <a:lstStyle/>
          <a:p>
            <a:pPr marL="228600" indent="-228600">
              <a:buAutoNum type="arabicPeriod"/>
            </a:pPr>
            <a:r>
              <a:rPr lang="en-US" sz="1200" dirty="0" smtClean="0"/>
              <a:t>Why would an astronomer like Ptolemy hold a geocentric and geostatic view of the Universe? </a:t>
            </a:r>
          </a:p>
          <a:p>
            <a:endParaRPr lang="en-US" sz="1200" dirty="0" smtClean="0"/>
          </a:p>
          <a:p>
            <a:pPr marL="228600" indent="-228600">
              <a:buAutoNum type="arabicPeriod"/>
            </a:pPr>
            <a:endParaRPr lang="en-US" sz="1200" dirty="0"/>
          </a:p>
          <a:p>
            <a:pPr marL="228600" indent="-228600">
              <a:buAutoNum type="arabicPeriod"/>
            </a:pPr>
            <a:r>
              <a:rPr lang="en-US" sz="1200" dirty="0" smtClean="0"/>
              <a:t>Why did so many ancestors accept this view? </a:t>
            </a:r>
          </a:p>
          <a:p>
            <a:pPr marL="228600" indent="-228600">
              <a:buAutoNum type="arabicPeriod"/>
            </a:pPr>
            <a:endParaRPr lang="en-US" sz="1200" dirty="0"/>
          </a:p>
          <a:p>
            <a:pPr marL="228600" indent="-228600">
              <a:buAutoNum type="arabicPeriod"/>
            </a:pPr>
            <a:endParaRPr lang="en-US" sz="1200" dirty="0" smtClean="0"/>
          </a:p>
          <a:p>
            <a:pPr marL="228600" indent="-228600">
              <a:buAutoNum type="arabicPeriod"/>
            </a:pPr>
            <a:endParaRPr lang="en-US" sz="1200" dirty="0"/>
          </a:p>
          <a:p>
            <a:pPr marL="228600" indent="-228600">
              <a:buAutoNum type="arabicPeriod"/>
            </a:pPr>
            <a:r>
              <a:rPr lang="en-US" sz="1200" dirty="0" smtClean="0"/>
              <a:t>Why do you think Ptolemy’s view of the universe didn’t include Neptune or Uranus? </a:t>
            </a:r>
          </a:p>
          <a:p>
            <a:pPr marL="228600" indent="-228600">
              <a:buAutoNum type="arabicPeriod"/>
            </a:pPr>
            <a:endParaRPr lang="en-US" sz="1200" dirty="0"/>
          </a:p>
          <a:p>
            <a:pPr marL="228600" indent="-228600">
              <a:buAutoNum type="arabicPeriod"/>
            </a:pPr>
            <a:endParaRPr lang="en-US" sz="1200" dirty="0" smtClean="0"/>
          </a:p>
          <a:p>
            <a:pPr marL="228600" indent="-228600">
              <a:buAutoNum type="arabicPeriod"/>
            </a:pPr>
            <a:endParaRPr lang="en-US" sz="1200" dirty="0"/>
          </a:p>
          <a:p>
            <a:pPr marL="228600" indent="-228600">
              <a:buAutoNum type="arabicPeriod"/>
            </a:pPr>
            <a:r>
              <a:rPr lang="en-US" sz="1200" dirty="0" smtClean="0"/>
              <a:t>How can this help you in your essay? </a:t>
            </a:r>
            <a:endParaRPr lang="en-US" sz="1200" dirty="0"/>
          </a:p>
        </p:txBody>
      </p:sp>
      <p:sp>
        <p:nvSpPr>
          <p:cNvPr id="14" name="TextBox 13"/>
          <p:cNvSpPr txBox="1"/>
          <p:nvPr/>
        </p:nvSpPr>
        <p:spPr>
          <a:xfrm>
            <a:off x="0" y="3641292"/>
            <a:ext cx="6858000" cy="2492990"/>
          </a:xfrm>
          <a:prstGeom prst="rect">
            <a:avLst/>
          </a:prstGeom>
          <a:noFill/>
        </p:spPr>
        <p:txBody>
          <a:bodyPr wrap="square" rtlCol="0">
            <a:spAutoFit/>
          </a:bodyPr>
          <a:lstStyle/>
          <a:p>
            <a:r>
              <a:rPr lang="en-US" sz="1200" b="1" dirty="0" smtClean="0"/>
              <a:t>Text 2: Path of the Planets</a:t>
            </a:r>
          </a:p>
          <a:p>
            <a:pPr marL="228600" indent="-228600">
              <a:buAutoNum type="arabicPeriod"/>
            </a:pPr>
            <a:r>
              <a:rPr lang="en-US" sz="1200" dirty="0" smtClean="0"/>
              <a:t>Describe the retrograde motion of Mars. </a:t>
            </a:r>
          </a:p>
          <a:p>
            <a:pPr marL="228600" indent="-228600">
              <a:buAutoNum type="arabicPeriod"/>
            </a:pPr>
            <a:endParaRPr lang="en-US" sz="1200" dirty="0"/>
          </a:p>
          <a:p>
            <a:pPr marL="228600" indent="-228600">
              <a:buAutoNum type="arabicPeriod"/>
            </a:pPr>
            <a:endParaRPr lang="en-US" sz="1200" dirty="0" smtClean="0"/>
          </a:p>
          <a:p>
            <a:pPr marL="228600" indent="-228600">
              <a:buAutoNum type="arabicPeriod"/>
            </a:pPr>
            <a:endParaRPr lang="en-US" sz="1200" dirty="0"/>
          </a:p>
          <a:p>
            <a:pPr marL="228600" indent="-228600">
              <a:buAutoNum type="arabicPeriod"/>
            </a:pPr>
            <a:r>
              <a:rPr lang="en-US" sz="1200" dirty="0" smtClean="0"/>
              <a:t>What do you think could explain this unusual motion? </a:t>
            </a:r>
          </a:p>
          <a:p>
            <a:pPr marL="228600" indent="-228600">
              <a:buAutoNum type="arabicPeriod"/>
            </a:pPr>
            <a:endParaRPr lang="en-US" sz="1200" dirty="0"/>
          </a:p>
          <a:p>
            <a:pPr marL="228600" indent="-228600">
              <a:buAutoNum type="arabicPeriod"/>
            </a:pPr>
            <a:endParaRPr lang="en-US" sz="1200" dirty="0" smtClean="0"/>
          </a:p>
          <a:p>
            <a:pPr marL="228600" indent="-228600">
              <a:buAutoNum type="arabicPeriod"/>
            </a:pPr>
            <a:endParaRPr lang="en-US" sz="1200" dirty="0"/>
          </a:p>
          <a:p>
            <a:pPr marL="228600" indent="-228600">
              <a:buAutoNum type="arabicPeriod"/>
            </a:pPr>
            <a:r>
              <a:rPr lang="en-US" sz="1200" dirty="0" smtClean="0"/>
              <a:t>How would our ancestors explain it? </a:t>
            </a:r>
          </a:p>
          <a:p>
            <a:pPr marL="228600" indent="-228600">
              <a:buAutoNum type="arabicPeriod"/>
            </a:pPr>
            <a:endParaRPr lang="en-US" sz="1200" dirty="0"/>
          </a:p>
          <a:p>
            <a:pPr marL="228600" indent="-228600">
              <a:buAutoNum type="arabicPeriod"/>
            </a:pPr>
            <a:endParaRPr lang="en-US" sz="1200" dirty="0" smtClean="0"/>
          </a:p>
          <a:p>
            <a:pPr marL="228600" indent="-228600">
              <a:buFontTx/>
              <a:buAutoNum type="arabicPeriod"/>
            </a:pPr>
            <a:r>
              <a:rPr lang="en-US" sz="1200" dirty="0" smtClean="0"/>
              <a:t>How can this help you in your essay? </a:t>
            </a:r>
          </a:p>
        </p:txBody>
      </p:sp>
      <p:sp>
        <p:nvSpPr>
          <p:cNvPr id="15" name="TextBox 14"/>
          <p:cNvSpPr txBox="1"/>
          <p:nvPr/>
        </p:nvSpPr>
        <p:spPr>
          <a:xfrm>
            <a:off x="0" y="6466344"/>
            <a:ext cx="6858000" cy="2677656"/>
          </a:xfrm>
          <a:prstGeom prst="rect">
            <a:avLst/>
          </a:prstGeom>
          <a:noFill/>
        </p:spPr>
        <p:txBody>
          <a:bodyPr wrap="square" rtlCol="0">
            <a:spAutoFit/>
          </a:bodyPr>
          <a:lstStyle/>
          <a:p>
            <a:r>
              <a:rPr lang="en-US" sz="1200" b="1" dirty="0" smtClean="0"/>
              <a:t>Text 3: Epicycles</a:t>
            </a:r>
          </a:p>
          <a:p>
            <a:endParaRPr lang="en-US" sz="1200" b="1" dirty="0"/>
          </a:p>
          <a:p>
            <a:pPr marL="228600" indent="-228600">
              <a:buAutoNum type="arabicPeriod"/>
            </a:pPr>
            <a:r>
              <a:rPr lang="en-US" sz="1200" dirty="0" smtClean="0"/>
              <a:t>What are epicycles? </a:t>
            </a:r>
            <a:endParaRPr lang="en-US" sz="1200" b="1" dirty="0" smtClean="0"/>
          </a:p>
          <a:p>
            <a:endParaRPr lang="en-US" sz="1200" b="1" dirty="0"/>
          </a:p>
          <a:p>
            <a:endParaRPr lang="en-US" sz="1200" b="1" dirty="0" smtClean="0"/>
          </a:p>
          <a:p>
            <a:endParaRPr lang="en-US" sz="1200" b="1" dirty="0" smtClean="0"/>
          </a:p>
          <a:p>
            <a:r>
              <a:rPr lang="en-US" sz="1200" b="1" dirty="0" smtClean="0"/>
              <a:t>2. </a:t>
            </a:r>
            <a:r>
              <a:rPr lang="en-US" sz="1200" dirty="0" smtClean="0"/>
              <a:t>How did adding epicycles help explain retrograde motion?</a:t>
            </a:r>
          </a:p>
          <a:p>
            <a:endParaRPr lang="en-US" sz="1200" dirty="0" smtClean="0"/>
          </a:p>
          <a:p>
            <a:endParaRPr lang="en-US" sz="1200" dirty="0"/>
          </a:p>
          <a:p>
            <a:endParaRPr lang="en-US" sz="1200" dirty="0"/>
          </a:p>
          <a:p>
            <a:r>
              <a:rPr lang="en-US" sz="1200" dirty="0" smtClean="0"/>
              <a:t>3. How can this help you in your essay? </a:t>
            </a:r>
          </a:p>
          <a:p>
            <a:r>
              <a:rPr lang="en-US" sz="1200" dirty="0" smtClean="0"/>
              <a:t> </a:t>
            </a:r>
          </a:p>
          <a:p>
            <a:pPr marL="228600" indent="-228600">
              <a:buAutoNum type="arabicPeriod"/>
            </a:pPr>
            <a:endParaRPr lang="en-US" sz="1200" dirty="0"/>
          </a:p>
          <a:p>
            <a:endParaRPr lang="en-US" sz="1200" dirty="0" smtClean="0"/>
          </a:p>
        </p:txBody>
      </p:sp>
      <p:sp>
        <p:nvSpPr>
          <p:cNvPr id="16" name="TextBox 15"/>
          <p:cNvSpPr txBox="1"/>
          <p:nvPr/>
        </p:nvSpPr>
        <p:spPr>
          <a:xfrm>
            <a:off x="6858000" y="3042677"/>
            <a:ext cx="6858000" cy="1569660"/>
          </a:xfrm>
          <a:prstGeom prst="rect">
            <a:avLst/>
          </a:prstGeom>
          <a:noFill/>
        </p:spPr>
        <p:txBody>
          <a:bodyPr wrap="square" rtlCol="0">
            <a:spAutoFit/>
          </a:bodyPr>
          <a:lstStyle/>
          <a:p>
            <a:r>
              <a:rPr lang="en-US" sz="1200" b="1" dirty="0" smtClean="0"/>
              <a:t>Text 3: Epicycles</a:t>
            </a:r>
          </a:p>
          <a:p>
            <a:endParaRPr lang="en-US" sz="1200" b="1" dirty="0"/>
          </a:p>
          <a:p>
            <a:pPr marL="228600" indent="-228600">
              <a:buAutoNum type="arabicPeriod"/>
            </a:pPr>
            <a:r>
              <a:rPr lang="en-US" sz="1200" dirty="0" smtClean="0"/>
              <a:t>What are epicycles? </a:t>
            </a:r>
            <a:endParaRPr lang="en-US" sz="1200" b="1" dirty="0" smtClean="0"/>
          </a:p>
          <a:p>
            <a:endParaRPr lang="en-US" sz="1200" b="1" dirty="0"/>
          </a:p>
          <a:p>
            <a:endParaRPr lang="en-US" sz="1200" b="1" dirty="0" smtClean="0"/>
          </a:p>
          <a:p>
            <a:r>
              <a:rPr lang="en-US" sz="1200" b="1" dirty="0" smtClean="0"/>
              <a:t>2. </a:t>
            </a:r>
            <a:r>
              <a:rPr lang="en-US" sz="1200" dirty="0" smtClean="0"/>
              <a:t>How did adding epicycles help explain retrograde motion? </a:t>
            </a:r>
          </a:p>
          <a:p>
            <a:pPr marL="228600" indent="-228600">
              <a:buAutoNum type="arabicPeriod"/>
            </a:pPr>
            <a:endParaRPr lang="en-US" sz="1200" dirty="0"/>
          </a:p>
          <a:p>
            <a:endParaRPr lang="en-US" sz="1200" dirty="0" smtClean="0"/>
          </a:p>
        </p:txBody>
      </p:sp>
    </p:spTree>
    <p:extLst>
      <p:ext uri="{BB962C8B-B14F-4D97-AF65-F5344CB8AC3E}">
        <p14:creationId xmlns:p14="http://schemas.microsoft.com/office/powerpoint/2010/main" val="109902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76999"/>
            <a:ext cx="6858000" cy="276999"/>
          </a:xfrm>
          <a:prstGeom prst="rect">
            <a:avLst/>
          </a:prstGeom>
          <a:noFill/>
        </p:spPr>
        <p:txBody>
          <a:bodyPr wrap="square" rtlCol="0">
            <a:spAutoFit/>
          </a:bodyPr>
          <a:lstStyle/>
          <a:p>
            <a:r>
              <a:rPr lang="en-US" sz="1200" dirty="0" smtClean="0"/>
              <a:t>Name________________________________      Section_______________	Date_________________</a:t>
            </a:r>
          </a:p>
        </p:txBody>
      </p:sp>
      <p:sp>
        <p:nvSpPr>
          <p:cNvPr id="9" name="TextBox 8"/>
          <p:cNvSpPr txBox="1"/>
          <p:nvPr/>
        </p:nvSpPr>
        <p:spPr>
          <a:xfrm>
            <a:off x="0" y="0"/>
            <a:ext cx="6858000" cy="276999"/>
          </a:xfrm>
          <a:prstGeom prst="rect">
            <a:avLst/>
          </a:prstGeom>
          <a:noFill/>
        </p:spPr>
        <p:txBody>
          <a:bodyPr wrap="square" rtlCol="0">
            <a:spAutoFit/>
          </a:bodyPr>
          <a:lstStyle/>
          <a:p>
            <a:pPr algn="r"/>
            <a:r>
              <a:rPr lang="en-US" sz="1200" dirty="0" smtClean="0"/>
              <a:t>Unit 2, Lesson </a:t>
            </a:r>
            <a:r>
              <a:rPr lang="en-US" sz="1200" dirty="0"/>
              <a:t>9</a:t>
            </a:r>
          </a:p>
        </p:txBody>
      </p:sp>
      <p:sp>
        <p:nvSpPr>
          <p:cNvPr id="11" name="TextBox 10"/>
          <p:cNvSpPr txBox="1"/>
          <p:nvPr/>
        </p:nvSpPr>
        <p:spPr>
          <a:xfrm>
            <a:off x="0" y="553998"/>
            <a:ext cx="6858000" cy="276999"/>
          </a:xfrm>
          <a:prstGeom prst="rect">
            <a:avLst/>
          </a:prstGeom>
          <a:noFill/>
        </p:spPr>
        <p:txBody>
          <a:bodyPr wrap="square" rtlCol="0">
            <a:spAutoFit/>
          </a:bodyPr>
          <a:lstStyle/>
          <a:p>
            <a:r>
              <a:rPr lang="en-US" sz="1200" b="1" dirty="0" smtClean="0"/>
              <a:t>Text 4: Copernicus’s Heliocentric View </a:t>
            </a:r>
          </a:p>
        </p:txBody>
      </p:sp>
      <p:sp>
        <p:nvSpPr>
          <p:cNvPr id="12" name="TextBox 11"/>
          <p:cNvSpPr txBox="1"/>
          <p:nvPr/>
        </p:nvSpPr>
        <p:spPr>
          <a:xfrm>
            <a:off x="0" y="825193"/>
            <a:ext cx="6858000" cy="1015663"/>
          </a:xfrm>
          <a:prstGeom prst="rect">
            <a:avLst/>
          </a:prstGeom>
          <a:noFill/>
        </p:spPr>
        <p:txBody>
          <a:bodyPr wrap="square" rtlCol="0">
            <a:spAutoFit/>
          </a:bodyPr>
          <a:lstStyle/>
          <a:p>
            <a:pPr marL="228600" indent="-228600">
              <a:buAutoNum type="arabicPeriod"/>
            </a:pPr>
            <a:r>
              <a:rPr lang="en-US" sz="1200" dirty="0" smtClean="0"/>
              <a:t>In the text, highlight</a:t>
            </a:r>
            <a:r>
              <a:rPr lang="en-US" sz="1200" dirty="0" smtClean="0"/>
              <a:t>/underline reasons why Copernicus  changed his mind from a geocentric to a heliocentric view of the universe</a:t>
            </a:r>
            <a:r>
              <a:rPr lang="en-US" sz="1200" dirty="0" smtClean="0"/>
              <a:t>.</a:t>
            </a:r>
            <a:endParaRPr lang="en-US" sz="1200" dirty="0" smtClean="0"/>
          </a:p>
          <a:p>
            <a:pPr marL="228600" indent="-228600">
              <a:buAutoNum type="arabicPeriod"/>
            </a:pPr>
            <a:endParaRPr lang="en-US" sz="1200" dirty="0"/>
          </a:p>
          <a:p>
            <a:pPr marL="228600" indent="-228600">
              <a:buAutoNum type="arabicPeriod"/>
            </a:pPr>
            <a:endParaRPr lang="en-US" sz="1200" dirty="0" smtClean="0"/>
          </a:p>
          <a:p>
            <a:pPr marL="228600" indent="-228600">
              <a:buAutoNum type="arabicPeriod"/>
            </a:pPr>
            <a:r>
              <a:rPr lang="en-US" sz="1200" dirty="0" smtClean="0"/>
              <a:t>How can this help you in your essay? </a:t>
            </a:r>
          </a:p>
        </p:txBody>
      </p:sp>
      <p:sp>
        <p:nvSpPr>
          <p:cNvPr id="14" name="TextBox 13"/>
          <p:cNvSpPr txBox="1"/>
          <p:nvPr/>
        </p:nvSpPr>
        <p:spPr>
          <a:xfrm>
            <a:off x="0" y="2442512"/>
            <a:ext cx="6858000" cy="1200329"/>
          </a:xfrm>
          <a:prstGeom prst="rect">
            <a:avLst/>
          </a:prstGeom>
          <a:noFill/>
        </p:spPr>
        <p:txBody>
          <a:bodyPr wrap="square" rtlCol="0">
            <a:spAutoFit/>
          </a:bodyPr>
          <a:lstStyle/>
          <a:p>
            <a:r>
              <a:rPr lang="en-US" sz="1200" b="1" dirty="0" smtClean="0"/>
              <a:t>Text 5: Galileo’s Letter to </a:t>
            </a:r>
            <a:r>
              <a:rPr lang="en-US" sz="1200" b="1" dirty="0" err="1" smtClean="0"/>
              <a:t>Kepler</a:t>
            </a:r>
            <a:endParaRPr lang="en-US" sz="1200" b="1" dirty="0" smtClean="0"/>
          </a:p>
          <a:p>
            <a:pPr marL="228600" indent="-228600">
              <a:buAutoNum type="arabicPeriod"/>
            </a:pPr>
            <a:r>
              <a:rPr lang="en-US" sz="1200" dirty="0" smtClean="0"/>
              <a:t>Why was Galileo afraid to come forward to support Copernicus? </a:t>
            </a:r>
          </a:p>
          <a:p>
            <a:pPr marL="228600" indent="-228600">
              <a:buAutoNum type="arabicPeriod"/>
            </a:pPr>
            <a:endParaRPr lang="en-US" sz="1200" dirty="0"/>
          </a:p>
          <a:p>
            <a:pPr marL="228600" indent="-228600">
              <a:buAutoNum type="arabicPeriod"/>
            </a:pPr>
            <a:endParaRPr lang="en-US" sz="1200" dirty="0" smtClean="0"/>
          </a:p>
          <a:p>
            <a:pPr marL="228600" indent="-228600">
              <a:buAutoNum type="arabicPeriod"/>
            </a:pPr>
            <a:endParaRPr lang="en-US" sz="1200" dirty="0"/>
          </a:p>
          <a:p>
            <a:pPr marL="228600" indent="-228600">
              <a:buAutoNum type="arabicPeriod"/>
            </a:pPr>
            <a:r>
              <a:rPr lang="en-US" sz="1200" dirty="0" smtClean="0"/>
              <a:t>How can this help you in your essay? </a:t>
            </a:r>
            <a:endParaRPr lang="en-US" sz="1200" dirty="0"/>
          </a:p>
        </p:txBody>
      </p:sp>
      <p:sp>
        <p:nvSpPr>
          <p:cNvPr id="15" name="TextBox 14"/>
          <p:cNvSpPr txBox="1"/>
          <p:nvPr/>
        </p:nvSpPr>
        <p:spPr>
          <a:xfrm>
            <a:off x="0" y="4081905"/>
            <a:ext cx="6858000" cy="1569660"/>
          </a:xfrm>
          <a:prstGeom prst="rect">
            <a:avLst/>
          </a:prstGeom>
          <a:noFill/>
        </p:spPr>
        <p:txBody>
          <a:bodyPr wrap="square" rtlCol="0">
            <a:spAutoFit/>
          </a:bodyPr>
          <a:lstStyle/>
          <a:p>
            <a:r>
              <a:rPr lang="en-US" sz="1200" b="1" dirty="0" smtClean="0"/>
              <a:t>Text 6: Galileo’s Telescope </a:t>
            </a:r>
            <a:endParaRPr lang="en-US" sz="1200" b="1" dirty="0"/>
          </a:p>
          <a:p>
            <a:pPr marL="228600" indent="-228600">
              <a:buAutoNum type="arabicPeriod"/>
            </a:pPr>
            <a:r>
              <a:rPr lang="en-US" sz="1200" dirty="0" smtClean="0"/>
              <a:t>Did Galileo’s discoveries support, extend, or challenge the geocentric/heliocentric view of the Universe? </a:t>
            </a:r>
          </a:p>
          <a:p>
            <a:pPr marL="228600" indent="-228600">
              <a:buAutoNum type="arabicPeriod"/>
            </a:pPr>
            <a:endParaRPr lang="en-US" sz="1200" dirty="0"/>
          </a:p>
          <a:p>
            <a:pPr marL="228600" indent="-228600">
              <a:buAutoNum type="arabicPeriod"/>
            </a:pPr>
            <a:endParaRPr lang="en-US" sz="1200" dirty="0" smtClean="0"/>
          </a:p>
          <a:p>
            <a:endParaRPr lang="en-US" sz="1200" dirty="0"/>
          </a:p>
          <a:p>
            <a:r>
              <a:rPr lang="en-US" sz="1200" dirty="0" smtClean="0"/>
              <a:t>2. How can this help you in your essay? </a:t>
            </a:r>
          </a:p>
          <a:p>
            <a:pPr marL="228600" indent="-228600">
              <a:buAutoNum type="arabicPeriod"/>
            </a:pPr>
            <a:endParaRPr lang="en-US" sz="1200" dirty="0"/>
          </a:p>
          <a:p>
            <a:endParaRPr lang="en-US" sz="1200" dirty="0" smtClean="0"/>
          </a:p>
        </p:txBody>
      </p:sp>
      <p:sp>
        <p:nvSpPr>
          <p:cNvPr id="16" name="TextBox 15"/>
          <p:cNvSpPr txBox="1"/>
          <p:nvPr/>
        </p:nvSpPr>
        <p:spPr>
          <a:xfrm>
            <a:off x="0" y="8049460"/>
            <a:ext cx="6858000" cy="830997"/>
          </a:xfrm>
          <a:prstGeom prst="rect">
            <a:avLst/>
          </a:prstGeom>
          <a:noFill/>
        </p:spPr>
        <p:txBody>
          <a:bodyPr wrap="square" rtlCol="0">
            <a:spAutoFit/>
          </a:bodyPr>
          <a:lstStyle/>
          <a:p>
            <a:r>
              <a:rPr lang="en-US" sz="1200" b="1" dirty="0" smtClean="0"/>
              <a:t>Text </a:t>
            </a:r>
            <a:r>
              <a:rPr lang="en-US" sz="1200" b="1" dirty="0" smtClean="0"/>
              <a:t>8: Heliocentric view grows in popularity</a:t>
            </a:r>
            <a:endParaRPr lang="en-US" sz="1200" b="1" dirty="0"/>
          </a:p>
          <a:p>
            <a:r>
              <a:rPr lang="en-US" sz="1200" b="1" dirty="0" smtClean="0"/>
              <a:t>1. </a:t>
            </a:r>
            <a:r>
              <a:rPr lang="en-US" sz="1200" dirty="0" smtClean="0"/>
              <a:t>How can this help you in your essay? </a:t>
            </a:r>
            <a:endParaRPr lang="en-US" sz="1200" dirty="0" smtClean="0"/>
          </a:p>
          <a:p>
            <a:pPr marL="228600" indent="-228600">
              <a:buAutoNum type="arabicPeriod"/>
            </a:pPr>
            <a:endParaRPr lang="en-US" sz="1200" dirty="0"/>
          </a:p>
          <a:p>
            <a:endParaRPr lang="en-US" sz="1200" dirty="0" smtClean="0"/>
          </a:p>
        </p:txBody>
      </p:sp>
      <p:sp>
        <p:nvSpPr>
          <p:cNvPr id="10" name="TextBox 9"/>
          <p:cNvSpPr txBox="1"/>
          <p:nvPr/>
        </p:nvSpPr>
        <p:spPr>
          <a:xfrm>
            <a:off x="0" y="5711329"/>
            <a:ext cx="6858000" cy="2308324"/>
          </a:xfrm>
          <a:prstGeom prst="rect">
            <a:avLst/>
          </a:prstGeom>
          <a:noFill/>
        </p:spPr>
        <p:txBody>
          <a:bodyPr wrap="square" rtlCol="0">
            <a:spAutoFit/>
          </a:bodyPr>
          <a:lstStyle/>
          <a:p>
            <a:r>
              <a:rPr lang="en-US" sz="1200" b="1" dirty="0" smtClean="0"/>
              <a:t>Text </a:t>
            </a:r>
            <a:r>
              <a:rPr lang="en-US" sz="1200" b="1" dirty="0" smtClean="0"/>
              <a:t>7: Galileo Discovers the Moons of Jupiter</a:t>
            </a:r>
            <a:endParaRPr lang="en-US" sz="1200" b="1" dirty="0"/>
          </a:p>
          <a:p>
            <a:pPr marL="228600" indent="-228600">
              <a:buAutoNum type="arabicPeriod"/>
            </a:pPr>
            <a:r>
              <a:rPr lang="en-US" sz="1200" dirty="0" smtClean="0"/>
              <a:t>How did Galileo discover that there were moons around Jupiter? </a:t>
            </a:r>
            <a:endParaRPr lang="en-US" sz="1200" dirty="0" smtClean="0"/>
          </a:p>
          <a:p>
            <a:pPr marL="228600" indent="-228600">
              <a:buAutoNum type="arabicPeriod"/>
            </a:pPr>
            <a:endParaRPr lang="en-US" sz="1200" dirty="0"/>
          </a:p>
          <a:p>
            <a:pPr marL="228600" indent="-228600">
              <a:buAutoNum type="arabicPeriod"/>
            </a:pPr>
            <a:endParaRPr lang="en-US" sz="1200" dirty="0" smtClean="0"/>
          </a:p>
          <a:p>
            <a:endParaRPr lang="en-US" sz="1200" dirty="0"/>
          </a:p>
          <a:p>
            <a:r>
              <a:rPr lang="en-US" sz="1200" dirty="0" smtClean="0"/>
              <a:t>2. </a:t>
            </a:r>
            <a:r>
              <a:rPr lang="en-US" sz="1200" dirty="0" smtClean="0"/>
              <a:t>Does this support Copernicus’s view of the Universe? How?</a:t>
            </a:r>
          </a:p>
          <a:p>
            <a:endParaRPr lang="en-US" sz="1200" dirty="0" smtClean="0"/>
          </a:p>
          <a:p>
            <a:endParaRPr lang="en-US" sz="1200" dirty="0"/>
          </a:p>
          <a:p>
            <a:endParaRPr lang="en-US" sz="1200" dirty="0"/>
          </a:p>
          <a:p>
            <a:r>
              <a:rPr lang="en-US" sz="1200" dirty="0" smtClean="0"/>
              <a:t>3. How can this help you in your essay?  </a:t>
            </a:r>
            <a:endParaRPr lang="en-US" sz="1200" dirty="0" smtClean="0"/>
          </a:p>
          <a:p>
            <a:pPr marL="228600" indent="-228600">
              <a:buAutoNum type="arabicPeriod"/>
            </a:pPr>
            <a:endParaRPr lang="en-US" sz="1200" dirty="0"/>
          </a:p>
          <a:p>
            <a:endParaRPr lang="en-US" sz="1200" dirty="0" smtClean="0"/>
          </a:p>
        </p:txBody>
      </p:sp>
    </p:spTree>
    <p:extLst>
      <p:ext uri="{BB962C8B-B14F-4D97-AF65-F5344CB8AC3E}">
        <p14:creationId xmlns:p14="http://schemas.microsoft.com/office/powerpoint/2010/main" val="236955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76999"/>
            <a:ext cx="6858000" cy="276999"/>
          </a:xfrm>
          <a:prstGeom prst="rect">
            <a:avLst/>
          </a:prstGeom>
          <a:noFill/>
        </p:spPr>
        <p:txBody>
          <a:bodyPr wrap="square" rtlCol="0">
            <a:spAutoFit/>
          </a:bodyPr>
          <a:lstStyle/>
          <a:p>
            <a:r>
              <a:rPr lang="en-US" sz="1200" dirty="0" smtClean="0"/>
              <a:t>Name________________________________      Section_______________	Date_________________</a:t>
            </a:r>
          </a:p>
        </p:txBody>
      </p:sp>
      <p:sp>
        <p:nvSpPr>
          <p:cNvPr id="9" name="TextBox 8"/>
          <p:cNvSpPr txBox="1"/>
          <p:nvPr/>
        </p:nvSpPr>
        <p:spPr>
          <a:xfrm>
            <a:off x="0" y="0"/>
            <a:ext cx="6858000" cy="276999"/>
          </a:xfrm>
          <a:prstGeom prst="rect">
            <a:avLst/>
          </a:prstGeom>
          <a:noFill/>
        </p:spPr>
        <p:txBody>
          <a:bodyPr wrap="square" rtlCol="0">
            <a:spAutoFit/>
          </a:bodyPr>
          <a:lstStyle/>
          <a:p>
            <a:pPr algn="r"/>
            <a:r>
              <a:rPr lang="en-US" sz="1200" dirty="0" smtClean="0"/>
              <a:t>Unit 2, Lesson </a:t>
            </a:r>
            <a:r>
              <a:rPr lang="en-US" sz="1200" dirty="0"/>
              <a:t>9</a:t>
            </a:r>
          </a:p>
        </p:txBody>
      </p:sp>
      <p:sp>
        <p:nvSpPr>
          <p:cNvPr id="10" name="TextBox 9"/>
          <p:cNvSpPr txBox="1"/>
          <p:nvPr/>
        </p:nvSpPr>
        <p:spPr>
          <a:xfrm>
            <a:off x="0" y="830997"/>
            <a:ext cx="6858000" cy="369332"/>
          </a:xfrm>
          <a:prstGeom prst="rect">
            <a:avLst/>
          </a:prstGeom>
          <a:noFill/>
        </p:spPr>
        <p:txBody>
          <a:bodyPr wrap="square" rtlCol="0">
            <a:spAutoFit/>
          </a:bodyPr>
          <a:lstStyle/>
          <a:p>
            <a:pPr algn="ctr"/>
            <a:r>
              <a:rPr lang="en-US" b="1" dirty="0" smtClean="0"/>
              <a:t>DBQ #1: When and why should individuals change their minds? </a:t>
            </a:r>
            <a:endParaRPr lang="en-US" b="1" dirty="0"/>
          </a:p>
        </p:txBody>
      </p:sp>
      <p:sp>
        <p:nvSpPr>
          <p:cNvPr id="11" name="TextBox 10"/>
          <p:cNvSpPr txBox="1"/>
          <p:nvPr/>
        </p:nvSpPr>
        <p:spPr>
          <a:xfrm>
            <a:off x="0" y="553998"/>
            <a:ext cx="6858000" cy="276999"/>
          </a:xfrm>
          <a:prstGeom prst="rect">
            <a:avLst/>
          </a:prstGeom>
          <a:noFill/>
        </p:spPr>
        <p:txBody>
          <a:bodyPr wrap="square" rtlCol="0">
            <a:spAutoFit/>
          </a:bodyPr>
          <a:lstStyle/>
          <a:p>
            <a:r>
              <a:rPr lang="en-US" sz="1200" dirty="0" smtClean="0"/>
              <a:t>LT: </a:t>
            </a:r>
            <a:r>
              <a:rPr lang="en-US" sz="1200" dirty="0"/>
              <a:t>I </a:t>
            </a:r>
            <a:r>
              <a:rPr lang="en-US" sz="1200" dirty="0" smtClean="0"/>
              <a:t>can analyze multiple primary and secondary sources about s single topic </a:t>
            </a:r>
          </a:p>
        </p:txBody>
      </p:sp>
      <p:sp>
        <p:nvSpPr>
          <p:cNvPr id="12" name="TextBox 11"/>
          <p:cNvSpPr txBox="1"/>
          <p:nvPr/>
        </p:nvSpPr>
        <p:spPr>
          <a:xfrm>
            <a:off x="0" y="1197427"/>
            <a:ext cx="6858000" cy="2123658"/>
          </a:xfrm>
          <a:prstGeom prst="rect">
            <a:avLst/>
          </a:prstGeom>
          <a:noFill/>
        </p:spPr>
        <p:txBody>
          <a:bodyPr wrap="square" rtlCol="0">
            <a:spAutoFit/>
          </a:bodyPr>
          <a:lstStyle/>
          <a:p>
            <a:r>
              <a:rPr lang="en-US" sz="1200" dirty="0"/>
              <a:t>To help you think about this question, </a:t>
            </a:r>
            <a:r>
              <a:rPr lang="en-US" sz="1200" dirty="0" smtClean="0"/>
              <a:t>you’re going to look at two astronomers, Copernicus </a:t>
            </a:r>
            <a:r>
              <a:rPr lang="en-US" sz="1200" dirty="0"/>
              <a:t>and Galileo. Both men questioned beliefs that had existed for over 2,000 years. And both men </a:t>
            </a:r>
            <a:r>
              <a:rPr lang="en-US" sz="1200" dirty="0" smtClean="0"/>
              <a:t>contributed to </a:t>
            </a:r>
            <a:r>
              <a:rPr lang="en-US" sz="1200" dirty="0"/>
              <a:t>a new way of thinking about the Earth’s place in the Universe. </a:t>
            </a:r>
            <a:endParaRPr lang="en-US" sz="1200" dirty="0" smtClean="0"/>
          </a:p>
          <a:p>
            <a:endParaRPr lang="en-US" sz="1200" dirty="0" smtClean="0"/>
          </a:p>
          <a:p>
            <a:r>
              <a:rPr lang="en-US" sz="1200" dirty="0"/>
              <a:t>Throughout history, most people thought that the Earth was at the center of the Universe and that it did not move. This is called the geocentric view of the Universe. Copernicus and Galileo questioned that view and argued that the Earth and the other planets revolved around the Sun. This is the heliocentric view. </a:t>
            </a:r>
            <a:endParaRPr lang="en-US" sz="1200" dirty="0" smtClean="0"/>
          </a:p>
          <a:p>
            <a:r>
              <a:rPr lang="en-US" sz="1200" dirty="0"/>
              <a:t>So, why did Copernicus and Galileo change their minds? Did they use any of our claim testers in their thinking? Can their cases help you develop an argument for when people should change their minds? How? Or do you think that their stories are not very helpful in answering this question? </a:t>
            </a:r>
            <a:endParaRPr lang="en-US" sz="1200" dirty="0" smtClean="0"/>
          </a:p>
          <a:p>
            <a:endParaRPr lang="en-US" sz="1200" dirty="0"/>
          </a:p>
        </p:txBody>
      </p:sp>
      <p:sp>
        <p:nvSpPr>
          <p:cNvPr id="13" name="TextBox 12"/>
          <p:cNvSpPr txBox="1"/>
          <p:nvPr/>
        </p:nvSpPr>
        <p:spPr>
          <a:xfrm>
            <a:off x="0" y="3473485"/>
            <a:ext cx="6858000" cy="2123658"/>
          </a:xfrm>
          <a:prstGeom prst="rect">
            <a:avLst/>
          </a:prstGeom>
          <a:noFill/>
        </p:spPr>
        <p:txBody>
          <a:bodyPr wrap="square" rtlCol="0">
            <a:spAutoFit/>
          </a:bodyPr>
          <a:lstStyle/>
          <a:p>
            <a:r>
              <a:rPr lang="en-US" sz="1200" dirty="0"/>
              <a:t>To help you think about this question, </a:t>
            </a:r>
            <a:r>
              <a:rPr lang="en-US" sz="1200" dirty="0" smtClean="0"/>
              <a:t>you’re going to look at two astronomers, Copernicus </a:t>
            </a:r>
            <a:r>
              <a:rPr lang="en-US" sz="1200" dirty="0"/>
              <a:t>and Galileo. Both men questioned beliefs that had existed for over 2,000 years. And both men </a:t>
            </a:r>
            <a:r>
              <a:rPr lang="en-US" sz="1200" dirty="0" smtClean="0"/>
              <a:t>contributed to </a:t>
            </a:r>
            <a:r>
              <a:rPr lang="en-US" sz="1200" dirty="0"/>
              <a:t>a new way of thinking about the Earth’s place in the Universe. </a:t>
            </a:r>
            <a:endParaRPr lang="en-US" sz="1200" dirty="0" smtClean="0"/>
          </a:p>
          <a:p>
            <a:endParaRPr lang="en-US" sz="1200" dirty="0" smtClean="0"/>
          </a:p>
          <a:p>
            <a:r>
              <a:rPr lang="en-US" sz="1200" dirty="0"/>
              <a:t>Throughout history, most people thought that the Earth was at the center of the Universe and that it did not move. This is called the geocentric view of the Universe. Copernicus and Galileo questioned that view and argued that the Earth and the other planets revolved around the Sun. This is the heliocentric view. </a:t>
            </a:r>
            <a:endParaRPr lang="en-US" sz="1200" dirty="0" smtClean="0"/>
          </a:p>
          <a:p>
            <a:r>
              <a:rPr lang="en-US" sz="1200" dirty="0"/>
              <a:t>So, why did Copernicus and Galileo change their minds? Did they use any of our claim testers in their thinking? Can their cases help you develop an argument for when people should change their minds? How? Or do you think that their stories are not very helpful in answering this question? </a:t>
            </a:r>
            <a:endParaRPr lang="en-US" sz="1200" dirty="0" smtClean="0"/>
          </a:p>
          <a:p>
            <a:endParaRPr lang="en-US" sz="1200" dirty="0"/>
          </a:p>
        </p:txBody>
      </p:sp>
    </p:spTree>
    <p:extLst>
      <p:ext uri="{BB962C8B-B14F-4D97-AF65-F5344CB8AC3E}">
        <p14:creationId xmlns:p14="http://schemas.microsoft.com/office/powerpoint/2010/main" val="354742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292490" y="3110436"/>
            <a:ext cx="4300875" cy="2867250"/>
          </a:xfrm>
          <a:prstGeom prst="rect">
            <a:avLst/>
          </a:prstGeom>
        </p:spPr>
      </p:pic>
      <p:sp>
        <p:nvSpPr>
          <p:cNvPr id="3" name="TextBox 2"/>
          <p:cNvSpPr txBox="1"/>
          <p:nvPr/>
        </p:nvSpPr>
        <p:spPr>
          <a:xfrm>
            <a:off x="1292490" y="5999968"/>
            <a:ext cx="4067790" cy="276999"/>
          </a:xfrm>
          <a:prstGeom prst="rect">
            <a:avLst/>
          </a:prstGeom>
          <a:noFill/>
        </p:spPr>
        <p:txBody>
          <a:bodyPr wrap="none" rtlCol="0">
            <a:spAutoFit/>
          </a:bodyPr>
          <a:lstStyle/>
          <a:p>
            <a:r>
              <a:rPr lang="en-US" sz="1200" dirty="0" smtClean="0"/>
              <a:t>Source: Photo progression of Mars retrograde, </a:t>
            </a:r>
            <a:r>
              <a:rPr lang="en-US" sz="1200" dirty="0" err="1" smtClean="0"/>
              <a:t>nasa.gov</a:t>
            </a:r>
            <a:r>
              <a:rPr lang="en-US" sz="1200" dirty="0" smtClean="0"/>
              <a:t>, 2006</a:t>
            </a:r>
            <a:endParaRPr lang="en-US" sz="1200" dirty="0"/>
          </a:p>
        </p:txBody>
      </p:sp>
    </p:spTree>
    <p:extLst>
      <p:ext uri="{BB962C8B-B14F-4D97-AF65-F5344CB8AC3E}">
        <p14:creationId xmlns:p14="http://schemas.microsoft.com/office/powerpoint/2010/main" val="714043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489</TotalTime>
  <Words>699</Words>
  <Application>Microsoft Macintosh PowerPoint</Application>
  <PresentationFormat>On-screen Show (4:3)</PresentationFormat>
  <Paragraphs>90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Harvey</dc:creator>
  <cp:lastModifiedBy>Kelly Harvey</cp:lastModifiedBy>
  <cp:revision>5</cp:revision>
  <cp:lastPrinted>2015-10-19T11:13:51Z</cp:lastPrinted>
  <dcterms:created xsi:type="dcterms:W3CDTF">2015-10-19T10:07:53Z</dcterms:created>
  <dcterms:modified xsi:type="dcterms:W3CDTF">2015-10-19T18:27:54Z</dcterms:modified>
</cp:coreProperties>
</file>