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9" r:id="rId2"/>
    <p:sldId id="267" r:id="rId3"/>
    <p:sldId id="268" r:id="rId4"/>
    <p:sldId id="269" r:id="rId5"/>
    <p:sldId id="261" r:id="rId6"/>
    <p:sldId id="264" r:id="rId7"/>
    <p:sldId id="256" r:id="rId8"/>
    <p:sldId id="266" r:id="rId9"/>
    <p:sldId id="270" r:id="rId10"/>
    <p:sldId id="263" r:id="rId11"/>
    <p:sldId id="272" r:id="rId12"/>
    <p:sldId id="275" r:id="rId13"/>
    <p:sldId id="278" r:id="rId14"/>
    <p:sldId id="274" r:id="rId15"/>
    <p:sldId id="276" r:id="rId16"/>
    <p:sldId id="27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4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863C5F-9BE2-3844-933E-37DBD872DAAE}" type="datetimeFigureOut">
              <a:rPr lang="en-US" smtClean="0"/>
              <a:t>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C4312-F23B-4140-9E07-F910E9F0FC5B}" type="slidenum">
              <a:rPr lang="en-US" smtClean="0"/>
              <a:t>‹#›</a:t>
            </a:fld>
            <a:endParaRPr lang="en-US"/>
          </a:p>
        </p:txBody>
      </p:sp>
    </p:spTree>
    <p:extLst>
      <p:ext uri="{BB962C8B-B14F-4D97-AF65-F5344CB8AC3E}">
        <p14:creationId xmlns:p14="http://schemas.microsoft.com/office/powerpoint/2010/main" val="331866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63C5F-9BE2-3844-933E-37DBD872DAAE}" type="datetimeFigureOut">
              <a:rPr lang="en-US" smtClean="0"/>
              <a:t>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C4312-F23B-4140-9E07-F910E9F0FC5B}" type="slidenum">
              <a:rPr lang="en-US" smtClean="0"/>
              <a:t>‹#›</a:t>
            </a:fld>
            <a:endParaRPr lang="en-US"/>
          </a:p>
        </p:txBody>
      </p:sp>
    </p:spTree>
    <p:extLst>
      <p:ext uri="{BB962C8B-B14F-4D97-AF65-F5344CB8AC3E}">
        <p14:creationId xmlns:p14="http://schemas.microsoft.com/office/powerpoint/2010/main" val="113133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63C5F-9BE2-3844-933E-37DBD872DAAE}" type="datetimeFigureOut">
              <a:rPr lang="en-US" smtClean="0"/>
              <a:t>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C4312-F23B-4140-9E07-F910E9F0FC5B}" type="slidenum">
              <a:rPr lang="en-US" smtClean="0"/>
              <a:t>‹#›</a:t>
            </a:fld>
            <a:endParaRPr lang="en-US"/>
          </a:p>
        </p:txBody>
      </p:sp>
    </p:spTree>
    <p:extLst>
      <p:ext uri="{BB962C8B-B14F-4D97-AF65-F5344CB8AC3E}">
        <p14:creationId xmlns:p14="http://schemas.microsoft.com/office/powerpoint/2010/main" val="372256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63C5F-9BE2-3844-933E-37DBD872DAAE}" type="datetimeFigureOut">
              <a:rPr lang="en-US" smtClean="0"/>
              <a:t>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C4312-F23B-4140-9E07-F910E9F0FC5B}" type="slidenum">
              <a:rPr lang="en-US" smtClean="0"/>
              <a:t>‹#›</a:t>
            </a:fld>
            <a:endParaRPr lang="en-US"/>
          </a:p>
        </p:txBody>
      </p:sp>
    </p:spTree>
    <p:extLst>
      <p:ext uri="{BB962C8B-B14F-4D97-AF65-F5344CB8AC3E}">
        <p14:creationId xmlns:p14="http://schemas.microsoft.com/office/powerpoint/2010/main" val="332211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63C5F-9BE2-3844-933E-37DBD872DAAE}" type="datetimeFigureOut">
              <a:rPr lang="en-US" smtClean="0"/>
              <a:t>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C4312-F23B-4140-9E07-F910E9F0FC5B}" type="slidenum">
              <a:rPr lang="en-US" smtClean="0"/>
              <a:t>‹#›</a:t>
            </a:fld>
            <a:endParaRPr lang="en-US"/>
          </a:p>
        </p:txBody>
      </p:sp>
    </p:spTree>
    <p:extLst>
      <p:ext uri="{BB962C8B-B14F-4D97-AF65-F5344CB8AC3E}">
        <p14:creationId xmlns:p14="http://schemas.microsoft.com/office/powerpoint/2010/main" val="107764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863C5F-9BE2-3844-933E-37DBD872DAAE}" type="datetimeFigureOut">
              <a:rPr lang="en-US" smtClean="0"/>
              <a:t>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C4312-F23B-4140-9E07-F910E9F0FC5B}" type="slidenum">
              <a:rPr lang="en-US" smtClean="0"/>
              <a:t>‹#›</a:t>
            </a:fld>
            <a:endParaRPr lang="en-US"/>
          </a:p>
        </p:txBody>
      </p:sp>
    </p:spTree>
    <p:extLst>
      <p:ext uri="{BB962C8B-B14F-4D97-AF65-F5344CB8AC3E}">
        <p14:creationId xmlns:p14="http://schemas.microsoft.com/office/powerpoint/2010/main" val="193730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863C5F-9BE2-3844-933E-37DBD872DAAE}" type="datetimeFigureOut">
              <a:rPr lang="en-US" smtClean="0"/>
              <a:t>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C4312-F23B-4140-9E07-F910E9F0FC5B}" type="slidenum">
              <a:rPr lang="en-US" smtClean="0"/>
              <a:t>‹#›</a:t>
            </a:fld>
            <a:endParaRPr lang="en-US"/>
          </a:p>
        </p:txBody>
      </p:sp>
    </p:spTree>
    <p:extLst>
      <p:ext uri="{BB962C8B-B14F-4D97-AF65-F5344CB8AC3E}">
        <p14:creationId xmlns:p14="http://schemas.microsoft.com/office/powerpoint/2010/main" val="103011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863C5F-9BE2-3844-933E-37DBD872DAAE}" type="datetimeFigureOut">
              <a:rPr lang="en-US" smtClean="0"/>
              <a:t>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C4312-F23B-4140-9E07-F910E9F0FC5B}" type="slidenum">
              <a:rPr lang="en-US" smtClean="0"/>
              <a:t>‹#›</a:t>
            </a:fld>
            <a:endParaRPr lang="en-US"/>
          </a:p>
        </p:txBody>
      </p:sp>
    </p:spTree>
    <p:extLst>
      <p:ext uri="{BB962C8B-B14F-4D97-AF65-F5344CB8AC3E}">
        <p14:creationId xmlns:p14="http://schemas.microsoft.com/office/powerpoint/2010/main" val="49041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63C5F-9BE2-3844-933E-37DBD872DAAE}" type="datetimeFigureOut">
              <a:rPr lang="en-US" smtClean="0"/>
              <a:t>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C4312-F23B-4140-9E07-F910E9F0FC5B}" type="slidenum">
              <a:rPr lang="en-US" smtClean="0"/>
              <a:t>‹#›</a:t>
            </a:fld>
            <a:endParaRPr lang="en-US"/>
          </a:p>
        </p:txBody>
      </p:sp>
    </p:spTree>
    <p:extLst>
      <p:ext uri="{BB962C8B-B14F-4D97-AF65-F5344CB8AC3E}">
        <p14:creationId xmlns:p14="http://schemas.microsoft.com/office/powerpoint/2010/main" val="93922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63C5F-9BE2-3844-933E-37DBD872DAAE}" type="datetimeFigureOut">
              <a:rPr lang="en-US" smtClean="0"/>
              <a:t>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C4312-F23B-4140-9E07-F910E9F0FC5B}" type="slidenum">
              <a:rPr lang="en-US" smtClean="0"/>
              <a:t>‹#›</a:t>
            </a:fld>
            <a:endParaRPr lang="en-US"/>
          </a:p>
        </p:txBody>
      </p:sp>
    </p:spTree>
    <p:extLst>
      <p:ext uri="{BB962C8B-B14F-4D97-AF65-F5344CB8AC3E}">
        <p14:creationId xmlns:p14="http://schemas.microsoft.com/office/powerpoint/2010/main" val="13589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63C5F-9BE2-3844-933E-37DBD872DAAE}" type="datetimeFigureOut">
              <a:rPr lang="en-US" smtClean="0"/>
              <a:t>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C4312-F23B-4140-9E07-F910E9F0FC5B}" type="slidenum">
              <a:rPr lang="en-US" smtClean="0"/>
              <a:t>‹#›</a:t>
            </a:fld>
            <a:endParaRPr lang="en-US"/>
          </a:p>
        </p:txBody>
      </p:sp>
    </p:spTree>
    <p:extLst>
      <p:ext uri="{BB962C8B-B14F-4D97-AF65-F5344CB8AC3E}">
        <p14:creationId xmlns:p14="http://schemas.microsoft.com/office/powerpoint/2010/main" val="27612262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63C5F-9BE2-3844-933E-37DBD872DAAE}" type="datetimeFigureOut">
              <a:rPr lang="en-US" smtClean="0"/>
              <a:t>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C4312-F23B-4140-9E07-F910E9F0FC5B}" type="slidenum">
              <a:rPr lang="en-US" smtClean="0"/>
              <a:t>‹#›</a:t>
            </a:fld>
            <a:endParaRPr lang="en-US"/>
          </a:p>
        </p:txBody>
      </p:sp>
    </p:spTree>
    <p:extLst>
      <p:ext uri="{BB962C8B-B14F-4D97-AF65-F5344CB8AC3E}">
        <p14:creationId xmlns:p14="http://schemas.microsoft.com/office/powerpoint/2010/main" val="15785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hyperlink" Target="http://www.lascaux.culture.fr/?lng=en%23/fr/00.x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892047"/>
            <a:ext cx="9143999" cy="523220"/>
          </a:xfrm>
          <a:prstGeom prst="rect">
            <a:avLst/>
          </a:prstGeom>
          <a:noFill/>
        </p:spPr>
        <p:txBody>
          <a:bodyPr wrap="square" rtlCol="0">
            <a:spAutoFit/>
          </a:bodyPr>
          <a:lstStyle/>
          <a:p>
            <a:pPr algn="ctr"/>
            <a:r>
              <a:rPr lang="en-US" sz="2800" b="1" dirty="0" smtClean="0">
                <a:latin typeface="Apple Chancery"/>
                <a:cs typeface="Apple Chancery"/>
              </a:rPr>
              <a:t>Making Inferences about Paleolithic Life </a:t>
            </a:r>
            <a:endParaRPr lang="en-US" sz="2800" b="1" dirty="0">
              <a:latin typeface="Apple Chancery"/>
              <a:cs typeface="Apple Chancery"/>
            </a:endParaRPr>
          </a:p>
        </p:txBody>
      </p:sp>
      <p:sp>
        <p:nvSpPr>
          <p:cNvPr id="4" name="TextBox 3"/>
          <p:cNvSpPr txBox="1"/>
          <p:nvPr/>
        </p:nvSpPr>
        <p:spPr>
          <a:xfrm>
            <a:off x="288194" y="1566332"/>
            <a:ext cx="8614833" cy="2585323"/>
          </a:xfrm>
          <a:prstGeom prst="rect">
            <a:avLst/>
          </a:prstGeom>
          <a:noFill/>
        </p:spPr>
        <p:txBody>
          <a:bodyPr wrap="square" rtlCol="0">
            <a:spAutoFit/>
          </a:bodyPr>
          <a:lstStyle/>
          <a:p>
            <a:r>
              <a:rPr lang="en-US" dirty="0" smtClean="0"/>
              <a:t>Before you start, make sure that you go to “slide show”, then “play from beginning, to make the </a:t>
            </a:r>
            <a:r>
              <a:rPr lang="en-US" dirty="0" err="1" smtClean="0"/>
              <a:t>powerpoint</a:t>
            </a:r>
            <a:r>
              <a:rPr lang="en-US" dirty="0" smtClean="0"/>
              <a:t> full screen. Use the arrow keys to navigate. </a:t>
            </a:r>
          </a:p>
          <a:p>
            <a:endParaRPr lang="en-US" dirty="0"/>
          </a:p>
          <a:p>
            <a:r>
              <a:rPr lang="en-US" dirty="0" smtClean="0"/>
              <a:t>As you go through the </a:t>
            </a:r>
            <a:r>
              <a:rPr lang="en-US" dirty="0" err="1" smtClean="0"/>
              <a:t>powerpoint</a:t>
            </a:r>
            <a:r>
              <a:rPr lang="en-US" dirty="0" smtClean="0"/>
              <a:t>, ask yourselves: What do these artifacts tell us about: </a:t>
            </a:r>
          </a:p>
          <a:p>
            <a:endParaRPr lang="en-US" dirty="0"/>
          </a:p>
          <a:p>
            <a:r>
              <a:rPr lang="en-US" dirty="0" smtClean="0"/>
              <a:t>Social structure? </a:t>
            </a:r>
            <a:br>
              <a:rPr lang="en-US" dirty="0" smtClean="0"/>
            </a:br>
            <a:r>
              <a:rPr lang="en-US" dirty="0" smtClean="0"/>
              <a:t>How they spent their time? </a:t>
            </a:r>
            <a:br>
              <a:rPr lang="en-US" dirty="0" smtClean="0"/>
            </a:br>
            <a:r>
              <a:rPr lang="en-US" dirty="0" smtClean="0"/>
              <a:t>If they were spiritual or believed in an afterlife?</a:t>
            </a:r>
          </a:p>
          <a:p>
            <a:endParaRPr lang="en-US" dirty="0" smtClean="0"/>
          </a:p>
        </p:txBody>
      </p:sp>
    </p:spTree>
    <p:extLst>
      <p:ext uri="{BB962C8B-B14F-4D97-AF65-F5344CB8AC3E}">
        <p14:creationId xmlns:p14="http://schemas.microsoft.com/office/powerpoint/2010/main" val="38436882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2967" y="254000"/>
            <a:ext cx="2057400" cy="6350000"/>
          </a:xfrm>
          <a:prstGeom prst="rect">
            <a:avLst/>
          </a:prstGeom>
        </p:spPr>
      </p:pic>
      <p:pic>
        <p:nvPicPr>
          <p:cNvPr id="3" name="Picture 2"/>
          <p:cNvPicPr>
            <a:picLocks noChangeAspect="1"/>
          </p:cNvPicPr>
          <p:nvPr/>
        </p:nvPicPr>
        <p:blipFill>
          <a:blip r:embed="rId3"/>
          <a:stretch>
            <a:fillRect/>
          </a:stretch>
        </p:blipFill>
        <p:spPr>
          <a:xfrm>
            <a:off x="3378968" y="254000"/>
            <a:ext cx="5003031" cy="2751667"/>
          </a:xfrm>
          <a:prstGeom prst="rect">
            <a:avLst/>
          </a:prstGeom>
        </p:spPr>
      </p:pic>
      <p:sp>
        <p:nvSpPr>
          <p:cNvPr id="4" name="TextBox 3"/>
          <p:cNvSpPr txBox="1"/>
          <p:nvPr/>
        </p:nvSpPr>
        <p:spPr>
          <a:xfrm>
            <a:off x="2754416" y="3207835"/>
            <a:ext cx="6074833" cy="2862323"/>
          </a:xfrm>
          <a:prstGeom prst="rect">
            <a:avLst/>
          </a:prstGeom>
          <a:noFill/>
        </p:spPr>
        <p:txBody>
          <a:bodyPr wrap="square" rtlCol="0">
            <a:spAutoFit/>
          </a:bodyPr>
          <a:lstStyle/>
          <a:p>
            <a:r>
              <a:rPr lang="en-US" dirty="0" smtClean="0"/>
              <a:t>Carbon dating tells us that this flute is at </a:t>
            </a:r>
            <a:r>
              <a:rPr lang="en-US" dirty="0"/>
              <a:t>least 35,000 </a:t>
            </a:r>
            <a:r>
              <a:rPr lang="en-US" dirty="0" smtClean="0"/>
              <a:t>years old. It is made from the the bones of a griffon vulture. Other flutes found were made of ivory, which are more difficult to make because the ivory has to be split, hollowed out, and refitted together. </a:t>
            </a:r>
          </a:p>
          <a:p>
            <a:endParaRPr lang="en-US" dirty="0"/>
          </a:p>
          <a:p>
            <a:r>
              <a:rPr lang="en-US" dirty="0" smtClean="0"/>
              <a:t>Music experts say the instrument was well made and produced distinct musical notes. </a:t>
            </a:r>
          </a:p>
          <a:p>
            <a:endParaRPr lang="en-US" dirty="0"/>
          </a:p>
          <a:p>
            <a:pPr algn="ctr"/>
            <a:r>
              <a:rPr lang="en-US" b="1" dirty="0" smtClean="0"/>
              <a:t>What can we infer about Paleolithic Life from this flute? </a:t>
            </a:r>
          </a:p>
        </p:txBody>
      </p:sp>
    </p:spTree>
    <p:extLst>
      <p:ext uri="{BB962C8B-B14F-4D97-AF65-F5344CB8AC3E}">
        <p14:creationId xmlns:p14="http://schemas.microsoft.com/office/powerpoint/2010/main" val="2012001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59767" y="2184400"/>
            <a:ext cx="3048000" cy="2324100"/>
          </a:xfrm>
          <a:prstGeom prst="rect">
            <a:avLst/>
          </a:prstGeom>
        </p:spPr>
      </p:pic>
      <p:sp>
        <p:nvSpPr>
          <p:cNvPr id="7" name="TextBox 6"/>
          <p:cNvSpPr txBox="1"/>
          <p:nvPr/>
        </p:nvSpPr>
        <p:spPr>
          <a:xfrm>
            <a:off x="2185007" y="2516939"/>
            <a:ext cx="5334000" cy="954107"/>
          </a:xfrm>
          <a:prstGeom prst="rect">
            <a:avLst/>
          </a:prstGeom>
          <a:noFill/>
        </p:spPr>
        <p:txBody>
          <a:bodyPr wrap="square" rtlCol="0">
            <a:spAutoFit/>
          </a:bodyPr>
          <a:lstStyle/>
          <a:p>
            <a:pPr algn="ctr"/>
            <a:r>
              <a:rPr lang="en-US" sz="2800" b="1" dirty="0" smtClean="0">
                <a:latin typeface="Apple Chancery"/>
                <a:cs typeface="Apple Chancery"/>
              </a:rPr>
              <a:t>Artifact: </a:t>
            </a:r>
            <a:r>
              <a:rPr lang="en-US" sz="2800" b="1" dirty="0" err="1" smtClean="0">
                <a:latin typeface="Apple Chancery"/>
                <a:cs typeface="Apple Chancery"/>
              </a:rPr>
              <a:t>Therianthrope</a:t>
            </a:r>
            <a:r>
              <a:rPr lang="en-US" sz="2800" b="1" dirty="0" smtClean="0">
                <a:latin typeface="Apple Chancery"/>
                <a:cs typeface="Apple Chancery"/>
              </a:rPr>
              <a:t> </a:t>
            </a:r>
          </a:p>
          <a:p>
            <a:pPr algn="ctr"/>
            <a:r>
              <a:rPr lang="en-US" sz="2800" b="1" dirty="0" smtClean="0">
                <a:latin typeface="Apple Chancery"/>
                <a:cs typeface="Apple Chancery"/>
              </a:rPr>
              <a:t>Les </a:t>
            </a:r>
            <a:r>
              <a:rPr lang="en-US" sz="2800" b="1" dirty="0" err="1" smtClean="0">
                <a:latin typeface="Apple Chancery"/>
                <a:cs typeface="Apple Chancery"/>
              </a:rPr>
              <a:t>Trois</a:t>
            </a:r>
            <a:r>
              <a:rPr lang="en-US" sz="2800" b="1" dirty="0" smtClean="0">
                <a:latin typeface="Apple Chancery"/>
                <a:cs typeface="Apple Chancery"/>
              </a:rPr>
              <a:t> </a:t>
            </a:r>
            <a:r>
              <a:rPr lang="en-US" sz="2800" b="1" dirty="0" err="1" smtClean="0">
                <a:latin typeface="Apple Chancery"/>
                <a:cs typeface="Apple Chancery"/>
              </a:rPr>
              <a:t>Freres</a:t>
            </a:r>
            <a:r>
              <a:rPr lang="en-US" sz="2800" b="1" dirty="0" smtClean="0">
                <a:latin typeface="Apple Chancery"/>
                <a:cs typeface="Apple Chancery"/>
              </a:rPr>
              <a:t> Caves, France</a:t>
            </a:r>
            <a:endParaRPr lang="en-US" sz="2800" b="1" dirty="0">
              <a:latin typeface="Apple Chancery"/>
              <a:cs typeface="Apple Chancery"/>
            </a:endParaRPr>
          </a:p>
        </p:txBody>
      </p:sp>
    </p:spTree>
    <p:extLst>
      <p:ext uri="{BB962C8B-B14F-4D97-AF65-F5344CB8AC3E}">
        <p14:creationId xmlns:p14="http://schemas.microsoft.com/office/powerpoint/2010/main" val="28838380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4527" y="173154"/>
            <a:ext cx="2273300" cy="3835400"/>
          </a:xfrm>
          <a:prstGeom prst="rect">
            <a:avLst/>
          </a:prstGeom>
        </p:spPr>
      </p:pic>
      <p:pic>
        <p:nvPicPr>
          <p:cNvPr id="3" name="Picture 2"/>
          <p:cNvPicPr>
            <a:picLocks noChangeAspect="1"/>
          </p:cNvPicPr>
          <p:nvPr/>
        </p:nvPicPr>
        <p:blipFill>
          <a:blip r:embed="rId3"/>
          <a:stretch>
            <a:fillRect/>
          </a:stretch>
        </p:blipFill>
        <p:spPr>
          <a:xfrm>
            <a:off x="0" y="349708"/>
            <a:ext cx="3086100" cy="3810000"/>
          </a:xfrm>
          <a:prstGeom prst="rect">
            <a:avLst/>
          </a:prstGeom>
        </p:spPr>
      </p:pic>
      <p:pic>
        <p:nvPicPr>
          <p:cNvPr id="4" name="Picture 3"/>
          <p:cNvPicPr>
            <a:picLocks noChangeAspect="1"/>
          </p:cNvPicPr>
          <p:nvPr/>
        </p:nvPicPr>
        <p:blipFill>
          <a:blip r:embed="rId4"/>
          <a:stretch>
            <a:fillRect/>
          </a:stretch>
        </p:blipFill>
        <p:spPr>
          <a:xfrm>
            <a:off x="5149417" y="400508"/>
            <a:ext cx="3733800" cy="3759200"/>
          </a:xfrm>
          <a:prstGeom prst="rect">
            <a:avLst/>
          </a:prstGeom>
        </p:spPr>
      </p:pic>
      <p:sp>
        <p:nvSpPr>
          <p:cNvPr id="5" name="TextBox 4"/>
          <p:cNvSpPr txBox="1"/>
          <p:nvPr/>
        </p:nvSpPr>
        <p:spPr>
          <a:xfrm>
            <a:off x="0" y="4362347"/>
            <a:ext cx="9144000" cy="1477328"/>
          </a:xfrm>
          <a:prstGeom prst="rect">
            <a:avLst/>
          </a:prstGeom>
          <a:noFill/>
        </p:spPr>
        <p:txBody>
          <a:bodyPr wrap="square" rtlCol="0">
            <a:spAutoFit/>
          </a:bodyPr>
          <a:lstStyle/>
          <a:p>
            <a:r>
              <a:rPr lang="en-US" dirty="0" err="1" smtClean="0"/>
              <a:t>Therianthropes</a:t>
            </a:r>
            <a:r>
              <a:rPr lang="en-US" dirty="0" smtClean="0"/>
              <a:t> are basically human-animal mixes. While most Paleolithic cave paintings were of bison, bears, rhinos, and other large mammals, some caves have paintings or carvings  </a:t>
            </a:r>
            <a:r>
              <a:rPr lang="en-US" dirty="0" err="1" smtClean="0"/>
              <a:t>therianthropes</a:t>
            </a:r>
            <a:r>
              <a:rPr lang="en-US" dirty="0" smtClean="0"/>
              <a:t> like the ones above. </a:t>
            </a:r>
          </a:p>
          <a:p>
            <a:endParaRPr lang="en-US" dirty="0"/>
          </a:p>
          <a:p>
            <a:pPr algn="ctr"/>
            <a:r>
              <a:rPr lang="en-US" b="1" dirty="0" smtClean="0"/>
              <a:t>What can we infer about Paleolithic Life from these </a:t>
            </a:r>
            <a:r>
              <a:rPr lang="en-US" b="1" dirty="0" err="1" smtClean="0"/>
              <a:t>therianthropes</a:t>
            </a:r>
            <a:r>
              <a:rPr lang="en-US" b="1" dirty="0" smtClean="0"/>
              <a:t>? </a:t>
            </a:r>
          </a:p>
        </p:txBody>
      </p:sp>
      <p:sp>
        <p:nvSpPr>
          <p:cNvPr id="6" name="Rectangle 5"/>
          <p:cNvSpPr/>
          <p:nvPr/>
        </p:nvSpPr>
        <p:spPr>
          <a:xfrm>
            <a:off x="4997879" y="5839675"/>
            <a:ext cx="4146122" cy="1018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Some scientists believe these show spirituality– either humans blessed with animal characteristics, or animals being portrayed as humans. </a:t>
            </a:r>
            <a:endParaRPr lang="en-US" dirty="0"/>
          </a:p>
        </p:txBody>
      </p:sp>
    </p:spTree>
    <p:extLst>
      <p:ext uri="{BB962C8B-B14F-4D97-AF65-F5344CB8AC3E}">
        <p14:creationId xmlns:p14="http://schemas.microsoft.com/office/powerpoint/2010/main" val="2133066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97878" y="1365126"/>
            <a:ext cx="4847668" cy="3696347"/>
          </a:xfrm>
          <a:prstGeom prst="rect">
            <a:avLst/>
          </a:prstGeom>
        </p:spPr>
      </p:pic>
      <p:sp>
        <p:nvSpPr>
          <p:cNvPr id="7" name="TextBox 6"/>
          <p:cNvSpPr txBox="1"/>
          <p:nvPr/>
        </p:nvSpPr>
        <p:spPr>
          <a:xfrm>
            <a:off x="4233317" y="2535095"/>
            <a:ext cx="5334000" cy="954107"/>
          </a:xfrm>
          <a:prstGeom prst="rect">
            <a:avLst/>
          </a:prstGeom>
          <a:noFill/>
        </p:spPr>
        <p:txBody>
          <a:bodyPr wrap="square" rtlCol="0">
            <a:spAutoFit/>
          </a:bodyPr>
          <a:lstStyle/>
          <a:p>
            <a:pPr algn="ctr"/>
            <a:r>
              <a:rPr lang="en-US" sz="2800" b="1" dirty="0" smtClean="0">
                <a:latin typeface="Apple Chancery"/>
                <a:cs typeface="Apple Chancery"/>
              </a:rPr>
              <a:t>Artifact: Cave Paintings</a:t>
            </a:r>
          </a:p>
          <a:p>
            <a:pPr algn="ctr"/>
            <a:r>
              <a:rPr lang="en-US" sz="2800" b="1" dirty="0" smtClean="0">
                <a:latin typeface="Apple Chancery"/>
                <a:cs typeface="Apple Chancery"/>
              </a:rPr>
              <a:t>Lascaux Caves, France</a:t>
            </a:r>
            <a:endParaRPr lang="en-US" sz="2800" b="1" dirty="0">
              <a:latin typeface="Apple Chancery"/>
              <a:cs typeface="Apple Chancery"/>
            </a:endParaRPr>
          </a:p>
        </p:txBody>
      </p:sp>
      <p:pic>
        <p:nvPicPr>
          <p:cNvPr id="4" name="Picture 3"/>
          <p:cNvPicPr>
            <a:picLocks noChangeAspect="1"/>
          </p:cNvPicPr>
          <p:nvPr/>
        </p:nvPicPr>
        <p:blipFill>
          <a:blip r:embed="rId3"/>
          <a:stretch>
            <a:fillRect/>
          </a:stretch>
        </p:blipFill>
        <p:spPr>
          <a:xfrm>
            <a:off x="245797" y="0"/>
            <a:ext cx="4438006" cy="2915946"/>
          </a:xfrm>
          <a:prstGeom prst="rect">
            <a:avLst/>
          </a:prstGeom>
        </p:spPr>
      </p:pic>
      <p:pic>
        <p:nvPicPr>
          <p:cNvPr id="6" name="Picture 5"/>
          <p:cNvPicPr>
            <a:picLocks noChangeAspect="1"/>
          </p:cNvPicPr>
          <p:nvPr/>
        </p:nvPicPr>
        <p:blipFill>
          <a:blip r:embed="rId4"/>
          <a:stretch>
            <a:fillRect/>
          </a:stretch>
        </p:blipFill>
        <p:spPr>
          <a:xfrm>
            <a:off x="996147" y="3434670"/>
            <a:ext cx="2827366" cy="3423330"/>
          </a:xfrm>
          <a:prstGeom prst="rect">
            <a:avLst/>
          </a:prstGeom>
        </p:spPr>
      </p:pic>
    </p:spTree>
    <p:extLst>
      <p:ext uri="{BB962C8B-B14F-4D97-AF65-F5344CB8AC3E}">
        <p14:creationId xmlns:p14="http://schemas.microsoft.com/office/powerpoint/2010/main" val="2056329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608020"/>
            <a:ext cx="9144000" cy="1754327"/>
          </a:xfrm>
          <a:prstGeom prst="rect">
            <a:avLst/>
          </a:prstGeom>
          <a:noFill/>
        </p:spPr>
        <p:txBody>
          <a:bodyPr wrap="square" rtlCol="0">
            <a:spAutoFit/>
          </a:bodyPr>
          <a:lstStyle/>
          <a:p>
            <a:r>
              <a:rPr lang="en-US" dirty="0" smtClean="0"/>
              <a:t>We’ve already looked at some grainy, black and white photos of the Lascaux Caves. We know that they’re about 18,000 years old, and that there are over 2,000 of them. If you have time, please </a:t>
            </a:r>
            <a:r>
              <a:rPr lang="en-US" dirty="0" smtClean="0">
                <a:hlinkClick r:id="rId2"/>
              </a:rPr>
              <a:t>click on this link </a:t>
            </a:r>
            <a:r>
              <a:rPr lang="en-US" dirty="0" smtClean="0"/>
              <a:t>to explore the Lascaux Caves a little. It’s in French, but who cares? The website’s really well done. </a:t>
            </a:r>
          </a:p>
          <a:p>
            <a:endParaRPr lang="en-US" dirty="0"/>
          </a:p>
          <a:p>
            <a:pPr algn="ctr"/>
            <a:r>
              <a:rPr lang="en-US" b="1" dirty="0" smtClean="0"/>
              <a:t>What can we infer about Paleolithic Life from these paintings? </a:t>
            </a:r>
          </a:p>
        </p:txBody>
      </p:sp>
      <p:pic>
        <p:nvPicPr>
          <p:cNvPr id="5" name="Picture 4"/>
          <p:cNvPicPr>
            <a:picLocks noChangeAspect="1"/>
          </p:cNvPicPr>
          <p:nvPr/>
        </p:nvPicPr>
        <p:blipFill>
          <a:blip r:embed="rId3"/>
          <a:stretch>
            <a:fillRect/>
          </a:stretch>
        </p:blipFill>
        <p:spPr>
          <a:xfrm>
            <a:off x="2731080" y="286745"/>
            <a:ext cx="3954765" cy="2321275"/>
          </a:xfrm>
          <a:prstGeom prst="rect">
            <a:avLst/>
          </a:prstGeom>
        </p:spPr>
      </p:pic>
      <p:pic>
        <p:nvPicPr>
          <p:cNvPr id="6" name="Picture 5"/>
          <p:cNvPicPr>
            <a:picLocks noChangeAspect="1"/>
          </p:cNvPicPr>
          <p:nvPr/>
        </p:nvPicPr>
        <p:blipFill>
          <a:blip r:embed="rId4"/>
          <a:stretch>
            <a:fillRect/>
          </a:stretch>
        </p:blipFill>
        <p:spPr>
          <a:xfrm>
            <a:off x="-1" y="4685163"/>
            <a:ext cx="3331683" cy="2172837"/>
          </a:xfrm>
          <a:prstGeom prst="rect">
            <a:avLst/>
          </a:prstGeom>
        </p:spPr>
      </p:pic>
      <p:pic>
        <p:nvPicPr>
          <p:cNvPr id="7" name="Picture 6"/>
          <p:cNvPicPr>
            <a:picLocks noChangeAspect="1"/>
          </p:cNvPicPr>
          <p:nvPr/>
        </p:nvPicPr>
        <p:blipFill>
          <a:blip r:embed="rId5"/>
          <a:stretch>
            <a:fillRect/>
          </a:stretch>
        </p:blipFill>
        <p:spPr>
          <a:xfrm>
            <a:off x="4880130" y="4724400"/>
            <a:ext cx="3822700" cy="2133600"/>
          </a:xfrm>
          <a:prstGeom prst="rect">
            <a:avLst/>
          </a:prstGeom>
        </p:spPr>
      </p:pic>
    </p:spTree>
    <p:extLst>
      <p:ext uri="{BB962C8B-B14F-4D97-AF65-F5344CB8AC3E}">
        <p14:creationId xmlns:p14="http://schemas.microsoft.com/office/powerpoint/2010/main" val="3326284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59767" y="2184400"/>
            <a:ext cx="3048000" cy="2324100"/>
          </a:xfrm>
          <a:prstGeom prst="rect">
            <a:avLst/>
          </a:prstGeom>
        </p:spPr>
      </p:pic>
      <p:sp>
        <p:nvSpPr>
          <p:cNvPr id="7" name="TextBox 6"/>
          <p:cNvSpPr txBox="1"/>
          <p:nvPr/>
        </p:nvSpPr>
        <p:spPr>
          <a:xfrm>
            <a:off x="3810000" y="2535095"/>
            <a:ext cx="5334000" cy="954107"/>
          </a:xfrm>
          <a:prstGeom prst="rect">
            <a:avLst/>
          </a:prstGeom>
          <a:noFill/>
        </p:spPr>
        <p:txBody>
          <a:bodyPr wrap="square" rtlCol="0">
            <a:spAutoFit/>
          </a:bodyPr>
          <a:lstStyle/>
          <a:p>
            <a:pPr algn="ctr"/>
            <a:r>
              <a:rPr lang="en-US" sz="2800" b="1" dirty="0" smtClean="0">
                <a:latin typeface="Apple Chancery"/>
                <a:cs typeface="Apple Chancery"/>
              </a:rPr>
              <a:t>Artifact: Mass Grave</a:t>
            </a:r>
          </a:p>
          <a:p>
            <a:pPr algn="ctr"/>
            <a:r>
              <a:rPr lang="en-US" sz="2800" b="1" dirty="0" smtClean="0">
                <a:latin typeface="Apple Chancery"/>
                <a:cs typeface="Apple Chancery"/>
              </a:rPr>
              <a:t>Kenya, Africa</a:t>
            </a:r>
            <a:endParaRPr lang="en-US" sz="2800" b="1" dirty="0">
              <a:latin typeface="Apple Chancery"/>
              <a:cs typeface="Apple Chancery"/>
            </a:endParaRPr>
          </a:p>
        </p:txBody>
      </p:sp>
      <p:pic>
        <p:nvPicPr>
          <p:cNvPr id="2" name="Picture 1"/>
          <p:cNvPicPr>
            <a:picLocks noChangeAspect="1"/>
          </p:cNvPicPr>
          <p:nvPr/>
        </p:nvPicPr>
        <p:blipFill>
          <a:blip r:embed="rId3"/>
          <a:stretch>
            <a:fillRect/>
          </a:stretch>
        </p:blipFill>
        <p:spPr>
          <a:xfrm>
            <a:off x="0" y="222779"/>
            <a:ext cx="4765736" cy="3131278"/>
          </a:xfrm>
          <a:prstGeom prst="rect">
            <a:avLst/>
          </a:prstGeom>
        </p:spPr>
      </p:pic>
      <p:pic>
        <p:nvPicPr>
          <p:cNvPr id="3" name="Picture 2"/>
          <p:cNvPicPr>
            <a:picLocks noChangeAspect="1"/>
          </p:cNvPicPr>
          <p:nvPr/>
        </p:nvPicPr>
        <p:blipFill>
          <a:blip r:embed="rId4"/>
          <a:stretch>
            <a:fillRect/>
          </a:stretch>
        </p:blipFill>
        <p:spPr>
          <a:xfrm>
            <a:off x="0" y="3750039"/>
            <a:ext cx="4797880" cy="2781144"/>
          </a:xfrm>
          <a:prstGeom prst="rect">
            <a:avLst/>
          </a:prstGeom>
        </p:spPr>
      </p:pic>
    </p:spTree>
    <p:extLst>
      <p:ext uri="{BB962C8B-B14F-4D97-AF65-F5344CB8AC3E}">
        <p14:creationId xmlns:p14="http://schemas.microsoft.com/office/powerpoint/2010/main" val="37243251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3865617"/>
            <a:ext cx="9144000" cy="2862323"/>
          </a:xfrm>
          <a:prstGeom prst="rect">
            <a:avLst/>
          </a:prstGeom>
          <a:noFill/>
        </p:spPr>
        <p:txBody>
          <a:bodyPr wrap="square" rtlCol="0">
            <a:spAutoFit/>
          </a:bodyPr>
          <a:lstStyle/>
          <a:p>
            <a:r>
              <a:rPr lang="en-US" dirty="0" smtClean="0"/>
              <a:t>This mass grave in Kenya was discovered only recently. The 27 skeletons found in it are dated to be about 11,000 years old.” </a:t>
            </a:r>
            <a:r>
              <a:rPr lang="en-US" dirty="0"/>
              <a:t>Ten of the bodies had signs of injuries that were likely lethal: Five showed evidence of blunt-force head trauma, and five or six (one was ambiguous) had markings consistent with arrow wounds around the head and neck. Several of the skeletons also had fractured hands, knees, and ribs, and some were found in positions suggesting that their arms and legs had been bound</a:t>
            </a:r>
            <a:r>
              <a:rPr lang="en-US" dirty="0" smtClean="0"/>
              <a:t>.”</a:t>
            </a:r>
          </a:p>
          <a:p>
            <a:endParaRPr lang="en-US" dirty="0"/>
          </a:p>
          <a:p>
            <a:r>
              <a:rPr lang="en-US" dirty="0" smtClean="0"/>
              <a:t>Scientists note that 11,000 years ago, the Kenyan area was extremely well-resourced, with marshes, fertile soil, and access to water. </a:t>
            </a:r>
            <a:endParaRPr lang="en-US" dirty="0"/>
          </a:p>
          <a:p>
            <a:pPr algn="ctr"/>
            <a:r>
              <a:rPr lang="en-US" b="1" dirty="0" smtClean="0"/>
              <a:t>What can we infer about Paleolithic Life from these mass graves? </a:t>
            </a:r>
          </a:p>
        </p:txBody>
      </p:sp>
      <p:pic>
        <p:nvPicPr>
          <p:cNvPr id="2" name="Picture 1"/>
          <p:cNvPicPr>
            <a:picLocks noChangeAspect="1"/>
          </p:cNvPicPr>
          <p:nvPr/>
        </p:nvPicPr>
        <p:blipFill>
          <a:blip r:embed="rId2"/>
          <a:stretch>
            <a:fillRect/>
          </a:stretch>
        </p:blipFill>
        <p:spPr>
          <a:xfrm>
            <a:off x="-1" y="0"/>
            <a:ext cx="4465041" cy="2976694"/>
          </a:xfrm>
          <a:prstGeom prst="rect">
            <a:avLst/>
          </a:prstGeom>
        </p:spPr>
      </p:pic>
      <p:pic>
        <p:nvPicPr>
          <p:cNvPr id="3" name="Picture 2"/>
          <p:cNvPicPr>
            <a:picLocks noChangeAspect="1"/>
          </p:cNvPicPr>
          <p:nvPr/>
        </p:nvPicPr>
        <p:blipFill>
          <a:blip r:embed="rId3"/>
          <a:stretch>
            <a:fillRect/>
          </a:stretch>
        </p:blipFill>
        <p:spPr>
          <a:xfrm>
            <a:off x="5311675" y="-55334"/>
            <a:ext cx="2959858" cy="3920951"/>
          </a:xfrm>
          <a:prstGeom prst="rect">
            <a:avLst/>
          </a:prstGeom>
        </p:spPr>
      </p:pic>
    </p:spTree>
    <p:extLst>
      <p:ext uri="{BB962C8B-B14F-4D97-AF65-F5344CB8AC3E}">
        <p14:creationId xmlns:p14="http://schemas.microsoft.com/office/powerpoint/2010/main" val="20319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66167" y="2639830"/>
            <a:ext cx="5334000" cy="954107"/>
          </a:xfrm>
          <a:prstGeom prst="rect">
            <a:avLst/>
          </a:prstGeom>
          <a:noFill/>
        </p:spPr>
        <p:txBody>
          <a:bodyPr wrap="square" rtlCol="0">
            <a:spAutoFit/>
          </a:bodyPr>
          <a:lstStyle/>
          <a:p>
            <a:pPr algn="ctr"/>
            <a:r>
              <a:rPr lang="en-US" sz="2800" b="1" dirty="0" smtClean="0">
                <a:latin typeface="Apple Chancery"/>
                <a:cs typeface="Apple Chancery"/>
              </a:rPr>
              <a:t>Artifact: Skeletons </a:t>
            </a:r>
          </a:p>
          <a:p>
            <a:pPr algn="ctr"/>
            <a:r>
              <a:rPr lang="en-US" sz="2800" b="1" dirty="0" err="1" smtClean="0">
                <a:latin typeface="Apple Chancery"/>
                <a:cs typeface="Apple Chancery"/>
              </a:rPr>
              <a:t>Sungir</a:t>
            </a:r>
            <a:r>
              <a:rPr lang="en-US" sz="2800" b="1" dirty="0" smtClean="0">
                <a:latin typeface="Apple Chancery"/>
                <a:cs typeface="Apple Chancery"/>
              </a:rPr>
              <a:t>, Russia </a:t>
            </a:r>
            <a:endParaRPr lang="en-US" sz="2800" b="1" dirty="0">
              <a:latin typeface="Apple Chancery"/>
              <a:cs typeface="Apple Chancery"/>
            </a:endParaRPr>
          </a:p>
        </p:txBody>
      </p:sp>
      <p:pic>
        <p:nvPicPr>
          <p:cNvPr id="3" name="Picture 2"/>
          <p:cNvPicPr>
            <a:picLocks noChangeAspect="1"/>
          </p:cNvPicPr>
          <p:nvPr/>
        </p:nvPicPr>
        <p:blipFill>
          <a:blip r:embed="rId2"/>
          <a:stretch>
            <a:fillRect/>
          </a:stretch>
        </p:blipFill>
        <p:spPr>
          <a:xfrm>
            <a:off x="0" y="1320800"/>
            <a:ext cx="5105949" cy="4182533"/>
          </a:xfrm>
          <a:prstGeom prst="rect">
            <a:avLst/>
          </a:prstGeom>
        </p:spPr>
      </p:pic>
    </p:spTree>
    <p:extLst>
      <p:ext uri="{BB962C8B-B14F-4D97-AF65-F5344CB8AC3E}">
        <p14:creationId xmlns:p14="http://schemas.microsoft.com/office/powerpoint/2010/main" val="17558182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1800" y="0"/>
            <a:ext cx="8280400" cy="3810000"/>
          </a:xfrm>
          <a:prstGeom prst="rect">
            <a:avLst/>
          </a:prstGeom>
        </p:spPr>
      </p:pic>
      <p:pic>
        <p:nvPicPr>
          <p:cNvPr id="4" name="Picture 3"/>
          <p:cNvPicPr>
            <a:picLocks noChangeAspect="1"/>
          </p:cNvPicPr>
          <p:nvPr/>
        </p:nvPicPr>
        <p:blipFill>
          <a:blip r:embed="rId3"/>
          <a:stretch>
            <a:fillRect/>
          </a:stretch>
        </p:blipFill>
        <p:spPr>
          <a:xfrm>
            <a:off x="431799" y="0"/>
            <a:ext cx="4669367" cy="6816594"/>
          </a:xfrm>
          <a:prstGeom prst="rect">
            <a:avLst/>
          </a:prstGeom>
        </p:spPr>
      </p:pic>
      <p:sp>
        <p:nvSpPr>
          <p:cNvPr id="5" name="TextBox 4"/>
          <p:cNvSpPr txBox="1"/>
          <p:nvPr/>
        </p:nvSpPr>
        <p:spPr>
          <a:xfrm>
            <a:off x="5506364" y="3860416"/>
            <a:ext cx="3205836" cy="1200328"/>
          </a:xfrm>
          <a:prstGeom prst="rect">
            <a:avLst/>
          </a:prstGeom>
          <a:noFill/>
        </p:spPr>
        <p:txBody>
          <a:bodyPr wrap="square" rtlCol="0">
            <a:spAutoFit/>
          </a:bodyPr>
          <a:lstStyle/>
          <a:p>
            <a:r>
              <a:rPr lang="en-US" sz="2400" dirty="0" smtClean="0"/>
              <a:t>This skeleton is approximately </a:t>
            </a:r>
            <a:r>
              <a:rPr lang="en-US" sz="2400" dirty="0"/>
              <a:t>28 000 to 30 000 years old</a:t>
            </a:r>
          </a:p>
        </p:txBody>
      </p:sp>
      <p:pic>
        <p:nvPicPr>
          <p:cNvPr id="6" name="Picture 5"/>
          <p:cNvPicPr>
            <a:picLocks noChangeAspect="1"/>
          </p:cNvPicPr>
          <p:nvPr/>
        </p:nvPicPr>
        <p:blipFill>
          <a:blip r:embed="rId4"/>
          <a:stretch>
            <a:fillRect/>
          </a:stretch>
        </p:blipFill>
        <p:spPr>
          <a:xfrm>
            <a:off x="-3895500" y="248126"/>
            <a:ext cx="2985333" cy="4115550"/>
          </a:xfrm>
          <a:prstGeom prst="rect">
            <a:avLst/>
          </a:prstGeom>
        </p:spPr>
      </p:pic>
      <p:sp>
        <p:nvSpPr>
          <p:cNvPr id="7" name="TextBox 6"/>
          <p:cNvSpPr txBox="1"/>
          <p:nvPr/>
        </p:nvSpPr>
        <p:spPr>
          <a:xfrm>
            <a:off x="-4868334" y="4698999"/>
            <a:ext cx="4169833" cy="1477328"/>
          </a:xfrm>
          <a:prstGeom prst="rect">
            <a:avLst/>
          </a:prstGeom>
          <a:noFill/>
        </p:spPr>
        <p:txBody>
          <a:bodyPr wrap="square" rtlCol="0">
            <a:spAutoFit/>
          </a:bodyPr>
          <a:lstStyle/>
          <a:p>
            <a:r>
              <a:rPr lang="en-US" dirty="0"/>
              <a:t>The head and chest were decorated with many ivory beads, originally sewn onto cloth. Notice the mammoth-ivory bracelets on his arms, and the remains of the beaded cap on his head.</a:t>
            </a:r>
          </a:p>
        </p:txBody>
      </p:sp>
      <p:sp>
        <p:nvSpPr>
          <p:cNvPr id="8" name="TextBox 7"/>
          <p:cNvSpPr txBox="1"/>
          <p:nvPr/>
        </p:nvSpPr>
        <p:spPr>
          <a:xfrm>
            <a:off x="5506364" y="5576163"/>
            <a:ext cx="3205836" cy="830997"/>
          </a:xfrm>
          <a:prstGeom prst="rect">
            <a:avLst/>
          </a:prstGeom>
          <a:noFill/>
        </p:spPr>
        <p:txBody>
          <a:bodyPr wrap="square" rtlCol="0">
            <a:spAutoFit/>
          </a:bodyPr>
          <a:lstStyle/>
          <a:p>
            <a:r>
              <a:rPr lang="en-US" sz="2400" dirty="0" smtClean="0"/>
              <a:t>It is the skeleton of a full grown, adult male. </a:t>
            </a:r>
            <a:endParaRPr lang="en-US" sz="2400" dirty="0"/>
          </a:p>
        </p:txBody>
      </p:sp>
    </p:spTree>
    <p:extLst>
      <p:ext uri="{BB962C8B-B14F-4D97-AF65-F5344CB8AC3E}">
        <p14:creationId xmlns:p14="http://schemas.microsoft.com/office/powerpoint/2010/main" val="4112508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5332" y="8082"/>
            <a:ext cx="4148667" cy="2246769"/>
          </a:xfrm>
          <a:prstGeom prst="rect">
            <a:avLst/>
          </a:prstGeom>
          <a:noFill/>
        </p:spPr>
        <p:txBody>
          <a:bodyPr wrap="square" rtlCol="0">
            <a:spAutoFit/>
          </a:bodyPr>
          <a:lstStyle/>
          <a:p>
            <a:r>
              <a:rPr lang="en-US" sz="2000" dirty="0"/>
              <a:t>The man was adorned with </a:t>
            </a:r>
            <a:r>
              <a:rPr lang="en-US" sz="2000" dirty="0" smtClean="0"/>
              <a:t>2,936 </a:t>
            </a:r>
            <a:r>
              <a:rPr lang="en-US" sz="2000" dirty="0"/>
              <a:t>beads </a:t>
            </a:r>
            <a:r>
              <a:rPr lang="en-US" sz="2000" dirty="0" smtClean="0"/>
              <a:t>made of mammoth tusk arranged </a:t>
            </a:r>
            <a:r>
              <a:rPr lang="en-US" sz="2000" dirty="0"/>
              <a:t>in strands found on all parts of his body including his head, which was apparently covered with a beaded cap that also bore several fox teeth. </a:t>
            </a:r>
          </a:p>
        </p:txBody>
      </p:sp>
      <p:pic>
        <p:nvPicPr>
          <p:cNvPr id="6" name="Picture 5"/>
          <p:cNvPicPr>
            <a:picLocks noChangeAspect="1"/>
          </p:cNvPicPr>
          <p:nvPr/>
        </p:nvPicPr>
        <p:blipFill>
          <a:blip r:embed="rId2"/>
          <a:stretch>
            <a:fillRect/>
          </a:stretch>
        </p:blipFill>
        <p:spPr>
          <a:xfrm>
            <a:off x="0" y="0"/>
            <a:ext cx="4995333" cy="6886516"/>
          </a:xfrm>
          <a:prstGeom prst="rect">
            <a:avLst/>
          </a:prstGeom>
        </p:spPr>
      </p:pic>
      <p:sp>
        <p:nvSpPr>
          <p:cNvPr id="7" name="TextBox 6"/>
          <p:cNvSpPr txBox="1"/>
          <p:nvPr/>
        </p:nvSpPr>
        <p:spPr>
          <a:xfrm>
            <a:off x="4995333" y="4886120"/>
            <a:ext cx="4169833" cy="1200329"/>
          </a:xfrm>
          <a:prstGeom prst="rect">
            <a:avLst/>
          </a:prstGeom>
          <a:noFill/>
        </p:spPr>
        <p:txBody>
          <a:bodyPr wrap="square" rtlCol="0">
            <a:spAutoFit/>
          </a:bodyPr>
          <a:lstStyle/>
          <a:p>
            <a:r>
              <a:rPr lang="en-US" dirty="0" smtClean="0"/>
              <a:t>Experiments reveal that each of the ivory beads at </a:t>
            </a:r>
            <a:r>
              <a:rPr lang="en-US" dirty="0" err="1" smtClean="0"/>
              <a:t>Sungir</a:t>
            </a:r>
            <a:r>
              <a:rPr lang="en-US" dirty="0" smtClean="0"/>
              <a:t> took more than an hour to fabricate. Hence, the man's beadwork took more than 3,000 hours.</a:t>
            </a:r>
            <a:endParaRPr lang="en-US" dirty="0"/>
          </a:p>
        </p:txBody>
      </p:sp>
      <p:sp>
        <p:nvSpPr>
          <p:cNvPr id="8" name="TextBox 7"/>
          <p:cNvSpPr txBox="1"/>
          <p:nvPr/>
        </p:nvSpPr>
        <p:spPr>
          <a:xfrm>
            <a:off x="4995331" y="4486010"/>
            <a:ext cx="4148667" cy="400110"/>
          </a:xfrm>
          <a:prstGeom prst="rect">
            <a:avLst/>
          </a:prstGeom>
          <a:noFill/>
        </p:spPr>
        <p:txBody>
          <a:bodyPr wrap="square" rtlCol="0">
            <a:spAutoFit/>
          </a:bodyPr>
          <a:lstStyle/>
          <a:p>
            <a:pPr algn="ctr"/>
            <a:r>
              <a:rPr lang="en-US" sz="2000" dirty="0" smtClean="0"/>
              <a:t>Close up of bead</a:t>
            </a:r>
            <a:endParaRPr lang="en-US" sz="2000" dirty="0"/>
          </a:p>
        </p:txBody>
      </p:sp>
      <p:pic>
        <p:nvPicPr>
          <p:cNvPr id="9" name="Picture 8"/>
          <p:cNvPicPr>
            <a:picLocks noChangeAspect="1"/>
          </p:cNvPicPr>
          <p:nvPr/>
        </p:nvPicPr>
        <p:blipFill>
          <a:blip r:embed="rId3"/>
          <a:stretch>
            <a:fillRect/>
          </a:stretch>
        </p:blipFill>
        <p:spPr>
          <a:xfrm>
            <a:off x="5016498" y="2254851"/>
            <a:ext cx="4148668" cy="2226476"/>
          </a:xfrm>
          <a:prstGeom prst="rect">
            <a:avLst/>
          </a:prstGeom>
        </p:spPr>
      </p:pic>
      <p:sp>
        <p:nvSpPr>
          <p:cNvPr id="3" name="Rectangle 2"/>
          <p:cNvSpPr/>
          <p:nvPr/>
        </p:nvSpPr>
        <p:spPr>
          <a:xfrm>
            <a:off x="5803547" y="6086449"/>
            <a:ext cx="3340453" cy="7715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 The bead could be its own artifact, if you have an inference to make about it. </a:t>
            </a:r>
            <a:endParaRPr lang="en-US" dirty="0"/>
          </a:p>
        </p:txBody>
      </p:sp>
    </p:spTree>
    <p:extLst>
      <p:ext uri="{BB962C8B-B14F-4D97-AF65-F5344CB8AC3E}">
        <p14:creationId xmlns:p14="http://schemas.microsoft.com/office/powerpoint/2010/main" val="1365331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5264531" cy="2053167"/>
          </a:xfrm>
          <a:prstGeom prst="rect">
            <a:avLst/>
          </a:prstGeom>
        </p:spPr>
      </p:pic>
      <p:pic>
        <p:nvPicPr>
          <p:cNvPr id="4" name="Picture 3"/>
          <p:cNvPicPr>
            <a:picLocks noChangeAspect="1"/>
          </p:cNvPicPr>
          <p:nvPr/>
        </p:nvPicPr>
        <p:blipFill>
          <a:blip r:embed="rId3"/>
          <a:stretch>
            <a:fillRect/>
          </a:stretch>
        </p:blipFill>
        <p:spPr>
          <a:xfrm>
            <a:off x="4295286" y="2053166"/>
            <a:ext cx="4848713" cy="2375869"/>
          </a:xfrm>
          <a:prstGeom prst="rect">
            <a:avLst/>
          </a:prstGeom>
        </p:spPr>
      </p:pic>
      <p:sp>
        <p:nvSpPr>
          <p:cNvPr id="5" name="TextBox 4"/>
          <p:cNvSpPr txBox="1"/>
          <p:nvPr/>
        </p:nvSpPr>
        <p:spPr>
          <a:xfrm>
            <a:off x="5264532" y="0"/>
            <a:ext cx="3879468" cy="1200329"/>
          </a:xfrm>
          <a:prstGeom prst="rect">
            <a:avLst/>
          </a:prstGeom>
          <a:noFill/>
        </p:spPr>
        <p:txBody>
          <a:bodyPr wrap="square" rtlCol="0">
            <a:spAutoFit/>
          </a:bodyPr>
          <a:lstStyle/>
          <a:p>
            <a:r>
              <a:rPr lang="en-US" dirty="0"/>
              <a:t>Two </a:t>
            </a:r>
            <a:r>
              <a:rPr lang="en-US" dirty="0" smtClean="0"/>
              <a:t>children, </a:t>
            </a:r>
            <a:r>
              <a:rPr lang="en-US" dirty="0"/>
              <a:t>aged 8 and 13</a:t>
            </a:r>
            <a:r>
              <a:rPr lang="en-US" dirty="0" smtClean="0"/>
              <a:t>, were also found in </a:t>
            </a:r>
            <a:r>
              <a:rPr lang="en-US" dirty="0" err="1" smtClean="0"/>
              <a:t>Sungir</a:t>
            </a:r>
            <a:r>
              <a:rPr lang="en-US" dirty="0" smtClean="0"/>
              <a:t>, </a:t>
            </a:r>
            <a:r>
              <a:rPr lang="en-US" dirty="0"/>
              <a:t>buried head to head with elaborately decorated clothes and other </a:t>
            </a:r>
            <a:r>
              <a:rPr lang="en-US" dirty="0" smtClean="0"/>
              <a:t>jewelry.</a:t>
            </a:r>
            <a:endParaRPr lang="en-US" dirty="0"/>
          </a:p>
        </p:txBody>
      </p:sp>
      <p:pic>
        <p:nvPicPr>
          <p:cNvPr id="6" name="Picture 5"/>
          <p:cNvPicPr>
            <a:picLocks noChangeAspect="1"/>
          </p:cNvPicPr>
          <p:nvPr/>
        </p:nvPicPr>
        <p:blipFill>
          <a:blip r:embed="rId4"/>
          <a:stretch>
            <a:fillRect/>
          </a:stretch>
        </p:blipFill>
        <p:spPr>
          <a:xfrm>
            <a:off x="-5105949" y="913538"/>
            <a:ext cx="5105949" cy="4182533"/>
          </a:xfrm>
          <a:prstGeom prst="rect">
            <a:avLst/>
          </a:prstGeom>
        </p:spPr>
      </p:pic>
      <p:sp>
        <p:nvSpPr>
          <p:cNvPr id="7" name="TextBox 6"/>
          <p:cNvSpPr txBox="1"/>
          <p:nvPr/>
        </p:nvSpPr>
        <p:spPr>
          <a:xfrm>
            <a:off x="0" y="2053166"/>
            <a:ext cx="4295286" cy="923330"/>
          </a:xfrm>
          <a:prstGeom prst="rect">
            <a:avLst/>
          </a:prstGeom>
          <a:noFill/>
        </p:spPr>
        <p:txBody>
          <a:bodyPr wrap="square" rtlCol="0">
            <a:spAutoFit/>
          </a:bodyPr>
          <a:lstStyle/>
          <a:p>
            <a:r>
              <a:rPr lang="en-US" dirty="0" smtClean="0"/>
              <a:t>Very few of the skeletons found from the Paleolithic Era seem to have been purposefully buried.</a:t>
            </a:r>
            <a:endParaRPr lang="en-US" dirty="0"/>
          </a:p>
        </p:txBody>
      </p:sp>
      <p:sp>
        <p:nvSpPr>
          <p:cNvPr id="8" name="TextBox 7"/>
          <p:cNvSpPr txBox="1"/>
          <p:nvPr/>
        </p:nvSpPr>
        <p:spPr>
          <a:xfrm>
            <a:off x="0" y="5071134"/>
            <a:ext cx="9143999" cy="461665"/>
          </a:xfrm>
          <a:prstGeom prst="rect">
            <a:avLst/>
          </a:prstGeom>
          <a:noFill/>
        </p:spPr>
        <p:txBody>
          <a:bodyPr wrap="square" rtlCol="0">
            <a:spAutoFit/>
          </a:bodyPr>
          <a:lstStyle/>
          <a:p>
            <a:pPr algn="ctr"/>
            <a:r>
              <a:rPr lang="en-US" sz="2400" b="1" dirty="0" smtClean="0"/>
              <a:t>What can we infer about Paleolithic Era life from these skeletons? </a:t>
            </a:r>
            <a:endParaRPr lang="en-US" sz="2400" b="1" dirty="0"/>
          </a:p>
        </p:txBody>
      </p:sp>
    </p:spTree>
    <p:extLst>
      <p:ext uri="{BB962C8B-B14F-4D97-AF65-F5344CB8AC3E}">
        <p14:creationId xmlns:p14="http://schemas.microsoft.com/office/powerpoint/2010/main" val="1381889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3200400" cy="2540000"/>
          </a:xfrm>
          <a:prstGeom prst="rect">
            <a:avLst/>
          </a:prstGeom>
        </p:spPr>
      </p:pic>
      <p:pic>
        <p:nvPicPr>
          <p:cNvPr id="4" name="Picture 3"/>
          <p:cNvPicPr>
            <a:picLocks noChangeAspect="1"/>
          </p:cNvPicPr>
          <p:nvPr/>
        </p:nvPicPr>
        <p:blipFill>
          <a:blip r:embed="rId3"/>
          <a:stretch>
            <a:fillRect/>
          </a:stretch>
        </p:blipFill>
        <p:spPr>
          <a:xfrm>
            <a:off x="0" y="4317999"/>
            <a:ext cx="3200400" cy="2914407"/>
          </a:xfrm>
          <a:prstGeom prst="rect">
            <a:avLst/>
          </a:prstGeom>
        </p:spPr>
      </p:pic>
      <p:pic>
        <p:nvPicPr>
          <p:cNvPr id="5" name="Picture 4"/>
          <p:cNvPicPr>
            <a:picLocks noChangeAspect="1"/>
          </p:cNvPicPr>
          <p:nvPr/>
        </p:nvPicPr>
        <p:blipFill>
          <a:blip r:embed="rId4"/>
          <a:stretch>
            <a:fillRect/>
          </a:stretch>
        </p:blipFill>
        <p:spPr>
          <a:xfrm>
            <a:off x="-4059767" y="2184400"/>
            <a:ext cx="3048000" cy="2324100"/>
          </a:xfrm>
          <a:prstGeom prst="rect">
            <a:avLst/>
          </a:prstGeom>
        </p:spPr>
      </p:pic>
      <p:pic>
        <p:nvPicPr>
          <p:cNvPr id="6" name="Picture 5"/>
          <p:cNvPicPr>
            <a:picLocks noChangeAspect="1"/>
          </p:cNvPicPr>
          <p:nvPr/>
        </p:nvPicPr>
        <p:blipFill>
          <a:blip r:embed="rId5"/>
          <a:stretch>
            <a:fillRect/>
          </a:stretch>
        </p:blipFill>
        <p:spPr>
          <a:xfrm>
            <a:off x="0" y="2539999"/>
            <a:ext cx="3277516" cy="1777999"/>
          </a:xfrm>
          <a:prstGeom prst="rect">
            <a:avLst/>
          </a:prstGeom>
        </p:spPr>
      </p:pic>
      <p:sp>
        <p:nvSpPr>
          <p:cNvPr id="7" name="TextBox 6"/>
          <p:cNvSpPr txBox="1"/>
          <p:nvPr/>
        </p:nvSpPr>
        <p:spPr>
          <a:xfrm>
            <a:off x="3810000" y="2639830"/>
            <a:ext cx="4720167" cy="954107"/>
          </a:xfrm>
          <a:prstGeom prst="rect">
            <a:avLst/>
          </a:prstGeom>
          <a:noFill/>
        </p:spPr>
        <p:txBody>
          <a:bodyPr wrap="square" rtlCol="0">
            <a:spAutoFit/>
          </a:bodyPr>
          <a:lstStyle/>
          <a:p>
            <a:pPr algn="ctr"/>
            <a:r>
              <a:rPr lang="en-US" sz="2800" b="1" dirty="0" smtClean="0">
                <a:latin typeface="Apple Chancery"/>
                <a:cs typeface="Apple Chancery"/>
              </a:rPr>
              <a:t>Artifact: The Cave Bear Skull </a:t>
            </a:r>
          </a:p>
          <a:p>
            <a:pPr algn="ctr"/>
            <a:r>
              <a:rPr lang="en-US" sz="2800" b="1" dirty="0" smtClean="0">
                <a:latin typeface="Apple Chancery"/>
                <a:cs typeface="Apple Chancery"/>
              </a:rPr>
              <a:t>The </a:t>
            </a:r>
            <a:r>
              <a:rPr lang="en-US" sz="2800" b="1" dirty="0" err="1" smtClean="0">
                <a:latin typeface="Apple Chancery"/>
                <a:cs typeface="Apple Chancery"/>
              </a:rPr>
              <a:t>Chauvet</a:t>
            </a:r>
            <a:r>
              <a:rPr lang="en-US" sz="2800" b="1" dirty="0" smtClean="0">
                <a:latin typeface="Apple Chancery"/>
                <a:cs typeface="Apple Chancery"/>
              </a:rPr>
              <a:t> Caves, France</a:t>
            </a:r>
            <a:endParaRPr lang="en-US" sz="2800" b="1" dirty="0">
              <a:latin typeface="Apple Chancery"/>
              <a:cs typeface="Apple Chancery"/>
            </a:endParaRPr>
          </a:p>
        </p:txBody>
      </p:sp>
    </p:spTree>
    <p:extLst>
      <p:ext uri="{BB962C8B-B14F-4D97-AF65-F5344CB8AC3E}">
        <p14:creationId xmlns:p14="http://schemas.microsoft.com/office/powerpoint/2010/main" val="2157376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9999" y="1"/>
            <a:ext cx="10413999" cy="6858000"/>
          </a:xfrm>
          <a:prstGeom prst="rect">
            <a:avLst/>
          </a:prstGeom>
        </p:spPr>
      </p:pic>
      <p:sp>
        <p:nvSpPr>
          <p:cNvPr id="5" name="TextBox 4"/>
          <p:cNvSpPr txBox="1"/>
          <p:nvPr/>
        </p:nvSpPr>
        <p:spPr>
          <a:xfrm>
            <a:off x="9812251" y="2250820"/>
            <a:ext cx="8962581" cy="1477328"/>
          </a:xfrm>
          <a:prstGeom prst="rect">
            <a:avLst/>
          </a:prstGeom>
          <a:noFill/>
        </p:spPr>
        <p:txBody>
          <a:bodyPr wrap="square" rtlCol="0">
            <a:spAutoFit/>
          </a:bodyPr>
          <a:lstStyle/>
          <a:p>
            <a:r>
              <a:rPr lang="en-US" dirty="0"/>
              <a:t>Another example of human activity within the cave can be found in the Skull Chamber. In this space it is possible to see prints and bones on the floor, and on the walls, claw marks, engravings, paintings, hand prints and torch wipes. But in the very </a:t>
            </a:r>
            <a:r>
              <a:rPr lang="en-US" dirty="0" err="1"/>
              <a:t>centre</a:t>
            </a:r>
            <a:r>
              <a:rPr lang="en-US" dirty="0"/>
              <a:t> a cave bear skull was moved and placed on the rock. This would have been done either 32,000 to 30,000 or 27,000 to 26,000 years ago</a:t>
            </a:r>
            <a:r>
              <a:rPr lang="en-US" dirty="0" smtClean="0"/>
              <a:t>. http://</a:t>
            </a:r>
            <a:r>
              <a:rPr lang="en-US" dirty="0" err="1" smtClean="0"/>
              <a:t>www.bradshawfoundation.com</a:t>
            </a:r>
            <a:r>
              <a:rPr lang="en-US" dirty="0" smtClean="0"/>
              <a:t>/</a:t>
            </a:r>
            <a:endParaRPr lang="en-US" dirty="0"/>
          </a:p>
        </p:txBody>
      </p:sp>
      <p:sp>
        <p:nvSpPr>
          <p:cNvPr id="6" name="Rectangle 5"/>
          <p:cNvSpPr/>
          <p:nvPr/>
        </p:nvSpPr>
        <p:spPr>
          <a:xfrm>
            <a:off x="5863167" y="2540000"/>
            <a:ext cx="2307166" cy="11881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See that skull? </a:t>
            </a:r>
            <a:endParaRPr lang="en-US" sz="2400" dirty="0"/>
          </a:p>
        </p:txBody>
      </p:sp>
      <p:sp>
        <p:nvSpPr>
          <p:cNvPr id="7" name="Left Arrow 6"/>
          <p:cNvSpPr/>
          <p:nvPr/>
        </p:nvSpPr>
        <p:spPr>
          <a:xfrm rot="19671995">
            <a:off x="5281085" y="3640664"/>
            <a:ext cx="1079500" cy="571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943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789153" cy="3153833"/>
          </a:xfrm>
          <a:prstGeom prst="rect">
            <a:avLst/>
          </a:prstGeom>
        </p:spPr>
      </p:pic>
      <p:pic>
        <p:nvPicPr>
          <p:cNvPr id="2" name="Picture 1"/>
          <p:cNvPicPr>
            <a:picLocks noChangeAspect="1"/>
          </p:cNvPicPr>
          <p:nvPr/>
        </p:nvPicPr>
        <p:blipFill>
          <a:blip r:embed="rId3"/>
          <a:stretch>
            <a:fillRect/>
          </a:stretch>
        </p:blipFill>
        <p:spPr>
          <a:xfrm>
            <a:off x="5233653" y="190500"/>
            <a:ext cx="3810000" cy="2667000"/>
          </a:xfrm>
          <a:prstGeom prst="rect">
            <a:avLst/>
          </a:prstGeom>
        </p:spPr>
      </p:pic>
      <p:sp>
        <p:nvSpPr>
          <p:cNvPr id="6" name="TextBox 5"/>
          <p:cNvSpPr txBox="1"/>
          <p:nvPr/>
        </p:nvSpPr>
        <p:spPr>
          <a:xfrm>
            <a:off x="0" y="3153833"/>
            <a:ext cx="9144000" cy="1938992"/>
          </a:xfrm>
          <a:prstGeom prst="rect">
            <a:avLst/>
          </a:prstGeom>
          <a:noFill/>
        </p:spPr>
        <p:txBody>
          <a:bodyPr wrap="square" rtlCol="0">
            <a:spAutoFit/>
          </a:bodyPr>
          <a:lstStyle/>
          <a:p>
            <a:r>
              <a:rPr lang="en-US" sz="2400" dirty="0" smtClean="0"/>
              <a:t>It’s the skull of the now extinct cave bear, estimated to be 50% bigger than a grizzly bear. This skull is about 30,000 years old. It was clearly moved and placed on a stone slab in the center of the cave. On the cave walls are claw marks, engravings, hand prints, and torch swipes. The cave floor was covered with the skeletons of 150 cave bears. </a:t>
            </a:r>
            <a:endParaRPr lang="en-US" sz="2400" dirty="0"/>
          </a:p>
        </p:txBody>
      </p:sp>
      <p:sp>
        <p:nvSpPr>
          <p:cNvPr id="7" name="TextBox 6"/>
          <p:cNvSpPr txBox="1"/>
          <p:nvPr/>
        </p:nvSpPr>
        <p:spPr>
          <a:xfrm>
            <a:off x="0" y="5317066"/>
            <a:ext cx="9144000" cy="461665"/>
          </a:xfrm>
          <a:prstGeom prst="rect">
            <a:avLst/>
          </a:prstGeom>
          <a:noFill/>
        </p:spPr>
        <p:txBody>
          <a:bodyPr wrap="square" rtlCol="0">
            <a:spAutoFit/>
          </a:bodyPr>
          <a:lstStyle/>
          <a:p>
            <a:pPr algn="ctr"/>
            <a:r>
              <a:rPr lang="en-US" sz="2400" b="1" dirty="0" smtClean="0"/>
              <a:t>What can you infer about Paleolithic life from this cave? </a:t>
            </a:r>
            <a:endParaRPr lang="en-US" sz="2400" b="1" dirty="0"/>
          </a:p>
        </p:txBody>
      </p:sp>
      <p:sp>
        <p:nvSpPr>
          <p:cNvPr id="3" name="Rectangle 2"/>
          <p:cNvSpPr/>
          <p:nvPr/>
        </p:nvSpPr>
        <p:spPr>
          <a:xfrm>
            <a:off x="9576071" y="3894402"/>
            <a:ext cx="3910347" cy="10792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Some scientists think it shows spiritual reverence for animals (specifically cave bears). Others think it was just there for no reason. </a:t>
            </a:r>
            <a:endParaRPr lang="en-US" dirty="0"/>
          </a:p>
        </p:txBody>
      </p:sp>
    </p:spTree>
    <p:extLst>
      <p:ext uri="{BB962C8B-B14F-4D97-AF65-F5344CB8AC3E}">
        <p14:creationId xmlns:p14="http://schemas.microsoft.com/office/powerpoint/2010/main" val="434222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59767" y="2184400"/>
            <a:ext cx="3048000" cy="2324100"/>
          </a:xfrm>
          <a:prstGeom prst="rect">
            <a:avLst/>
          </a:prstGeom>
        </p:spPr>
      </p:pic>
      <p:sp>
        <p:nvSpPr>
          <p:cNvPr id="7" name="TextBox 6"/>
          <p:cNvSpPr txBox="1"/>
          <p:nvPr/>
        </p:nvSpPr>
        <p:spPr>
          <a:xfrm>
            <a:off x="2239629" y="2657986"/>
            <a:ext cx="4720167" cy="954107"/>
          </a:xfrm>
          <a:prstGeom prst="rect">
            <a:avLst/>
          </a:prstGeom>
          <a:noFill/>
        </p:spPr>
        <p:txBody>
          <a:bodyPr wrap="square" rtlCol="0">
            <a:spAutoFit/>
          </a:bodyPr>
          <a:lstStyle/>
          <a:p>
            <a:pPr algn="ctr"/>
            <a:r>
              <a:rPr lang="en-US" sz="2800" b="1" dirty="0" smtClean="0">
                <a:latin typeface="Apple Chancery"/>
                <a:cs typeface="Apple Chancery"/>
              </a:rPr>
              <a:t>Artifact: Flute </a:t>
            </a:r>
          </a:p>
          <a:p>
            <a:pPr algn="ctr"/>
            <a:r>
              <a:rPr lang="en-US" sz="2800" b="1" dirty="0" err="1" smtClean="0">
                <a:latin typeface="Apple Chancery"/>
                <a:cs typeface="Apple Chancery"/>
              </a:rPr>
              <a:t>Hohle</a:t>
            </a:r>
            <a:r>
              <a:rPr lang="en-US" sz="2800" b="1" dirty="0" smtClean="0">
                <a:latin typeface="Apple Chancery"/>
                <a:cs typeface="Apple Chancery"/>
              </a:rPr>
              <a:t> Fell Caves, Germany</a:t>
            </a:r>
            <a:endParaRPr lang="en-US" sz="2800" b="1" dirty="0">
              <a:latin typeface="Apple Chancery"/>
              <a:cs typeface="Apple Chancery"/>
            </a:endParaRPr>
          </a:p>
        </p:txBody>
      </p:sp>
    </p:spTree>
    <p:extLst>
      <p:ext uri="{BB962C8B-B14F-4D97-AF65-F5344CB8AC3E}">
        <p14:creationId xmlns:p14="http://schemas.microsoft.com/office/powerpoint/2010/main" val="35385237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897</TotalTime>
  <Words>883</Words>
  <Application>Microsoft Macintosh PowerPoint</Application>
  <PresentationFormat>On-screen Show (4:3)</PresentationFormat>
  <Paragraphs>49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Harvey</dc:creator>
  <cp:lastModifiedBy>Kelly Harvey</cp:lastModifiedBy>
  <cp:revision>26</cp:revision>
  <dcterms:created xsi:type="dcterms:W3CDTF">2016-02-10T03:03:17Z</dcterms:created>
  <dcterms:modified xsi:type="dcterms:W3CDTF">2016-02-10T18:00:47Z</dcterms:modified>
</cp:coreProperties>
</file>