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8" r:id="rId2"/>
    <p:sldId id="259" r:id="rId3"/>
    <p:sldId id="261" r:id="rId4"/>
    <p:sldId id="263" r:id="rId5"/>
    <p:sldId id="264" r:id="rId6"/>
    <p:sldId id="266" r:id="rId7"/>
    <p:sldId id="268" r:id="rId8"/>
    <p:sldId id="269" r:id="rId9"/>
    <p:sldId id="270" r:id="rId10"/>
    <p:sldId id="271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13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D4C9D3-0149-C348-9855-3032C3A08A91}" type="datetimeFigureOut">
              <a:rPr lang="en-US" smtClean="0"/>
              <a:t>2/26/16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11980-6DEF-A048-AF84-CBCF6C7AF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227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Though it doesn’t look as serious, chronic hunger kills more people than acute starvation. They simply don’t have the vitamins and nutrients needed to function and protect themselves against sickness.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A7232-056A-4A49-A272-B5342B44D2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338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www.nmfs.noaa.gov</a:t>
            </a:r>
            <a:r>
              <a:rPr lang="en-US" dirty="0" smtClean="0"/>
              <a:t>/aquaculture/</a:t>
            </a:r>
            <a:r>
              <a:rPr lang="en-US" dirty="0" err="1" smtClean="0"/>
              <a:t>faqs</a:t>
            </a:r>
            <a:r>
              <a:rPr lang="en-US" dirty="0" smtClean="0"/>
              <a:t>/faq_aq_101.html#3whydo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A7232-056A-4A49-A272-B5342B44D26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50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www.nmfs.noaa.gov</a:t>
            </a:r>
            <a:r>
              <a:rPr lang="en-US" dirty="0" smtClean="0"/>
              <a:t>/aquaculture/</a:t>
            </a:r>
            <a:r>
              <a:rPr lang="en-US" dirty="0" err="1" smtClean="0"/>
              <a:t>faqs</a:t>
            </a:r>
            <a:r>
              <a:rPr lang="en-US" dirty="0" smtClean="0"/>
              <a:t>/faq_aq_101.html#3whydo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A7232-056A-4A49-A272-B5342B44D26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50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FCAE-2BAF-D642-88B1-C37EF418237E}" type="datetimeFigureOut">
              <a:rPr lang="en-US" smtClean="0"/>
              <a:t>2/26/16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8A71C-7E78-D74B-9569-58A088109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775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FCAE-2BAF-D642-88B1-C37EF418237E}" type="datetimeFigureOut">
              <a:rPr lang="en-US" smtClean="0"/>
              <a:t>2/26/16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8A71C-7E78-D74B-9569-58A088109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732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FCAE-2BAF-D642-88B1-C37EF418237E}" type="datetimeFigureOut">
              <a:rPr lang="en-US" smtClean="0"/>
              <a:t>2/26/16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8A71C-7E78-D74B-9569-58A088109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506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FCAE-2BAF-D642-88B1-C37EF418237E}" type="datetimeFigureOut">
              <a:rPr lang="en-US" smtClean="0"/>
              <a:t>2/26/16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8A71C-7E78-D74B-9569-58A088109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74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FCAE-2BAF-D642-88B1-C37EF418237E}" type="datetimeFigureOut">
              <a:rPr lang="en-US" smtClean="0"/>
              <a:t>2/26/16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8A71C-7E78-D74B-9569-58A088109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85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FCAE-2BAF-D642-88B1-C37EF418237E}" type="datetimeFigureOut">
              <a:rPr lang="en-US" smtClean="0"/>
              <a:t>2/26/16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8A71C-7E78-D74B-9569-58A088109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411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FCAE-2BAF-D642-88B1-C37EF418237E}" type="datetimeFigureOut">
              <a:rPr lang="en-US" smtClean="0"/>
              <a:t>2/26/16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8A71C-7E78-D74B-9569-58A088109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00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FCAE-2BAF-D642-88B1-C37EF418237E}" type="datetimeFigureOut">
              <a:rPr lang="en-US" smtClean="0"/>
              <a:t>2/26/16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8A71C-7E78-D74B-9569-58A088109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84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FCAE-2BAF-D642-88B1-C37EF418237E}" type="datetimeFigureOut">
              <a:rPr lang="en-US" smtClean="0"/>
              <a:t>2/26/16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8A71C-7E78-D74B-9569-58A088109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72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FCAE-2BAF-D642-88B1-C37EF418237E}" type="datetimeFigureOut">
              <a:rPr lang="en-US" smtClean="0"/>
              <a:t>2/26/16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8A71C-7E78-D74B-9569-58A088109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34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FCAE-2BAF-D642-88B1-C37EF418237E}" type="datetimeFigureOut">
              <a:rPr lang="en-US" smtClean="0"/>
              <a:t>2/26/16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8A71C-7E78-D74B-9569-58A088109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41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7FCAE-2BAF-D642-88B1-C37EF418237E}" type="datetimeFigureOut">
              <a:rPr lang="en-US" smtClean="0"/>
              <a:t>2/26/16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8A71C-7E78-D74B-9569-58A088109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12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What does it mean to be “hungry”?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Not getting enough calories, vitamins, or minerals. 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384996"/>
            <a:ext cx="739456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71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7971" y="0"/>
            <a:ext cx="77166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b="1" dirty="0">
                <a:solidFill>
                  <a:srgbClr val="FFFFFF"/>
                </a:solidFill>
              </a:rPr>
              <a:t> What is aquaculture?</a:t>
            </a:r>
            <a:endParaRPr lang="en-US" sz="2800" dirty="0">
              <a:solidFill>
                <a:srgbClr val="FFFFFF"/>
              </a:solidFill>
            </a:endParaRPr>
          </a:p>
          <a:p>
            <a:endParaRPr lang="en-US" sz="2800" dirty="0" smtClean="0">
              <a:solidFill>
                <a:srgbClr val="FFFFFF"/>
              </a:solidFill>
            </a:endParaRPr>
          </a:p>
          <a:p>
            <a:r>
              <a:rPr lang="en-US" sz="2800" dirty="0" smtClean="0">
                <a:solidFill>
                  <a:srgbClr val="FFFFFF"/>
                </a:solidFill>
              </a:rPr>
              <a:t>The farming of fish and other plants.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617971" y="1384995"/>
            <a:ext cx="53744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125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7971" y="0"/>
            <a:ext cx="77166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2. What is aquaculture used for? </a:t>
            </a:r>
          </a:p>
          <a:p>
            <a:endParaRPr lang="en-US" sz="2400" dirty="0">
              <a:solidFill>
                <a:srgbClr val="FFFFF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Restoring endangered </a:t>
            </a:r>
            <a:r>
              <a:rPr lang="en-US" sz="2800" dirty="0">
                <a:solidFill>
                  <a:srgbClr val="FFFFFF"/>
                </a:solidFill>
              </a:rPr>
              <a:t>aquatic </a:t>
            </a:r>
            <a:r>
              <a:rPr lang="en-US" sz="2800" dirty="0" smtClean="0">
                <a:solidFill>
                  <a:srgbClr val="FFFFFF"/>
                </a:solidFill>
              </a:rPr>
              <a:t>species 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Restoring the the environment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Providing </a:t>
            </a:r>
            <a:r>
              <a:rPr lang="en-US" sz="2800" dirty="0">
                <a:solidFill>
                  <a:srgbClr val="FFFFFF"/>
                </a:solidFill>
              </a:rPr>
              <a:t>fish for </a:t>
            </a:r>
            <a:r>
              <a:rPr lang="en-US" sz="2800" dirty="0" smtClean="0">
                <a:solidFill>
                  <a:srgbClr val="FFFFFF"/>
                </a:solidFill>
              </a:rPr>
              <a:t>aquariums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Creating supplements &amp; vitamins 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P</a:t>
            </a:r>
            <a:r>
              <a:rPr lang="en-US" sz="2800" dirty="0" smtClean="0">
                <a:solidFill>
                  <a:srgbClr val="FFFFFF"/>
                </a:solidFill>
              </a:rPr>
              <a:t>roducing seafood to be eaten</a:t>
            </a:r>
          </a:p>
          <a:p>
            <a:endParaRPr lang="en-US" sz="2400" dirty="0">
              <a:solidFill>
                <a:srgbClr val="FFFFFF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067730" y="1265927"/>
            <a:ext cx="53744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067730" y="1696153"/>
            <a:ext cx="444843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67730" y="2113149"/>
            <a:ext cx="405158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067730" y="2543375"/>
            <a:ext cx="472622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67730" y="2947141"/>
            <a:ext cx="444843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3917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There are two types of hunger: 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Wasting: Not receiving enough calories, starving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Stunting: Receiving calories, but not receiving enough nutrients &amp; vitamins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256" y="2246770"/>
            <a:ext cx="2760974" cy="38852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4691" y="2246770"/>
            <a:ext cx="2429596" cy="39254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001" y="2872711"/>
            <a:ext cx="3371625" cy="3146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9148" y="3135785"/>
            <a:ext cx="4940051" cy="273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218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2. What are the effects of hunger? </a:t>
            </a:r>
          </a:p>
          <a:p>
            <a:endParaRPr lang="en-US" sz="2800" dirty="0">
              <a:solidFill>
                <a:srgbClr val="FFFFFF"/>
              </a:solidFill>
            </a:endParaRPr>
          </a:p>
          <a:p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58270"/>
            <a:ext cx="9144000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The body </a:t>
            </a:r>
            <a:r>
              <a:rPr lang="en-US" sz="2800" dirty="0" smtClean="0">
                <a:solidFill>
                  <a:srgbClr val="FFFFFF"/>
                </a:solidFill>
              </a:rPr>
              <a:t>no longer has the energy to perform physical </a:t>
            </a:r>
            <a:r>
              <a:rPr lang="en-US" sz="2800" dirty="0">
                <a:solidFill>
                  <a:srgbClr val="FFFFFF"/>
                </a:solidFill>
              </a:rPr>
              <a:t>and mental activities.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Lack of concentration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Body systems fail 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Weakened immune system: cannot fight off common infections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Bones stop growing, skin cracks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42356" y="1878632"/>
            <a:ext cx="320122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48182" y="2771901"/>
            <a:ext cx="40081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42356" y="3638711"/>
            <a:ext cx="474892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42356" y="2335317"/>
            <a:ext cx="267209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4141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2. What causes the hunger crisis? Is there not enough food? 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00166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FF"/>
                </a:solidFill>
              </a:rPr>
              <a:t>Poverty </a:t>
            </a:r>
            <a:r>
              <a:rPr lang="en-US" sz="2800" b="1" dirty="0" smtClean="0">
                <a:solidFill>
                  <a:srgbClr val="FFFFFF"/>
                </a:solidFill>
              </a:rPr>
              <a:t>trap: </a:t>
            </a:r>
            <a:r>
              <a:rPr lang="en-US" sz="2800" dirty="0" smtClean="0">
                <a:solidFill>
                  <a:srgbClr val="FFFFFF"/>
                </a:solidFill>
              </a:rPr>
              <a:t>People </a:t>
            </a:r>
            <a:r>
              <a:rPr lang="en-US" sz="2800" dirty="0">
                <a:solidFill>
                  <a:srgbClr val="FFFFFF"/>
                </a:solidFill>
              </a:rPr>
              <a:t>are weak from hunger and don’t have the energy to work. If they can’t work, then they can’t earn money for food, and they stay hungry. </a:t>
            </a:r>
          </a:p>
          <a:p>
            <a:endParaRPr lang="en-US" sz="2400" dirty="0">
              <a:solidFill>
                <a:srgbClr val="FFFFFF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058384"/>
            <a:ext cx="198423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2475625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FF"/>
                </a:solidFill>
              </a:rPr>
              <a:t>Price of food keeps rising</a:t>
            </a:r>
            <a:endParaRPr lang="en-US" sz="2800" dirty="0">
              <a:solidFill>
                <a:srgbClr val="FFFFFF"/>
              </a:solidFill>
            </a:endParaRPr>
          </a:p>
          <a:p>
            <a:endParaRPr lang="en-US" sz="2400" dirty="0">
              <a:solidFill>
                <a:srgbClr val="FFFFFF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3023266"/>
            <a:ext cx="378326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239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2. What causes the hunger crisis? Is there not enough food? 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00166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FF"/>
                </a:solidFill>
              </a:rPr>
              <a:t>Poverty </a:t>
            </a:r>
            <a:r>
              <a:rPr lang="en-US" sz="2800" b="1" dirty="0" smtClean="0">
                <a:solidFill>
                  <a:srgbClr val="FFFFFF"/>
                </a:solidFill>
              </a:rPr>
              <a:t>trap: </a:t>
            </a:r>
            <a:r>
              <a:rPr lang="en-US" sz="2800" dirty="0" smtClean="0">
                <a:solidFill>
                  <a:srgbClr val="FFFFFF"/>
                </a:solidFill>
              </a:rPr>
              <a:t>People </a:t>
            </a:r>
            <a:r>
              <a:rPr lang="en-US" sz="2800" dirty="0">
                <a:solidFill>
                  <a:srgbClr val="FFFFFF"/>
                </a:solidFill>
              </a:rPr>
              <a:t>are weak from hunger and don’t have the energy to work. If they can’t work, then they can’t earn money for food, and they stay hungry. </a:t>
            </a:r>
          </a:p>
          <a:p>
            <a:endParaRPr lang="en-US" sz="2400" dirty="0">
              <a:solidFill>
                <a:srgbClr val="FFFFFF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058384"/>
            <a:ext cx="198423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2475625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FF"/>
                </a:solidFill>
              </a:rPr>
              <a:t>Price of food keeps rising</a:t>
            </a:r>
            <a:endParaRPr lang="en-US" sz="2800" dirty="0">
              <a:solidFill>
                <a:srgbClr val="FFFFFF"/>
              </a:solidFill>
            </a:endParaRPr>
          </a:p>
          <a:p>
            <a:endParaRPr lang="en-US" sz="2400" dirty="0">
              <a:solidFill>
                <a:srgbClr val="FFFFFF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3023266"/>
            <a:ext cx="378326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0" y="3778237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FF"/>
                </a:solidFill>
              </a:rPr>
              <a:t>Food wastage: </a:t>
            </a:r>
            <a:r>
              <a:rPr lang="en-US" sz="2800" dirty="0">
                <a:solidFill>
                  <a:srgbClr val="FFFFFF"/>
                </a:solidFill>
              </a:rPr>
              <a:t>One third of all food produced </a:t>
            </a:r>
            <a:r>
              <a:rPr lang="en-US" sz="2800" dirty="0" smtClean="0">
                <a:solidFill>
                  <a:srgbClr val="FFFFFF"/>
                </a:solidFill>
              </a:rPr>
              <a:t>is </a:t>
            </a:r>
            <a:r>
              <a:rPr lang="en-US" sz="2800" dirty="0">
                <a:solidFill>
                  <a:srgbClr val="FFFFFF"/>
                </a:solidFill>
              </a:rPr>
              <a:t>never consumed. 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4286188"/>
            <a:ext cx="219588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610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2. What causes the hunger crisis? Is there not enough food? 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00166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FF"/>
                </a:solidFill>
              </a:rPr>
              <a:t>Poverty </a:t>
            </a:r>
            <a:r>
              <a:rPr lang="en-US" sz="2800" b="1" dirty="0" smtClean="0">
                <a:solidFill>
                  <a:srgbClr val="FFFFFF"/>
                </a:solidFill>
              </a:rPr>
              <a:t>trap: </a:t>
            </a:r>
            <a:r>
              <a:rPr lang="en-US" sz="2800" dirty="0" smtClean="0">
                <a:solidFill>
                  <a:srgbClr val="FFFFFF"/>
                </a:solidFill>
              </a:rPr>
              <a:t>People </a:t>
            </a:r>
            <a:r>
              <a:rPr lang="en-US" sz="2800" dirty="0">
                <a:solidFill>
                  <a:srgbClr val="FFFFFF"/>
                </a:solidFill>
              </a:rPr>
              <a:t>are weak from hunger and don’t have the energy to work. If they can’t work, then they can’t earn money for food, and they stay hungry. </a:t>
            </a:r>
          </a:p>
          <a:p>
            <a:endParaRPr lang="en-US" sz="2400" dirty="0">
              <a:solidFill>
                <a:srgbClr val="FFFFFF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058384"/>
            <a:ext cx="198423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2475625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FF"/>
                </a:solidFill>
              </a:rPr>
              <a:t>Price of food keeps rising</a:t>
            </a:r>
            <a:endParaRPr lang="en-US" sz="2800" dirty="0">
              <a:solidFill>
                <a:srgbClr val="FFFFFF"/>
              </a:solidFill>
            </a:endParaRPr>
          </a:p>
          <a:p>
            <a:endParaRPr lang="en-US" sz="2400" dirty="0">
              <a:solidFill>
                <a:srgbClr val="FFFFFF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3023266"/>
            <a:ext cx="378326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0" y="3778237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FF"/>
                </a:solidFill>
              </a:rPr>
              <a:t>Food wastage: </a:t>
            </a:r>
            <a:r>
              <a:rPr lang="en-US" sz="2800" dirty="0">
                <a:solidFill>
                  <a:srgbClr val="FFFFFF"/>
                </a:solidFill>
              </a:rPr>
              <a:t>One third of all food produced </a:t>
            </a:r>
            <a:r>
              <a:rPr lang="en-US" sz="2800" dirty="0" smtClean="0">
                <a:solidFill>
                  <a:srgbClr val="FFFFFF"/>
                </a:solidFill>
              </a:rPr>
              <a:t>is </a:t>
            </a:r>
            <a:r>
              <a:rPr lang="en-US" sz="2800" dirty="0">
                <a:solidFill>
                  <a:srgbClr val="FFFFFF"/>
                </a:solidFill>
              </a:rPr>
              <a:t>never consumed. 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4286188"/>
            <a:ext cx="219588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0" y="496647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FF"/>
                </a:solidFill>
              </a:rPr>
              <a:t>Climate and weather: </a:t>
            </a:r>
            <a:r>
              <a:rPr lang="en-US" sz="2800" dirty="0" smtClean="0">
                <a:solidFill>
                  <a:srgbClr val="FFFFFF"/>
                </a:solidFill>
              </a:rPr>
              <a:t>Destroys </a:t>
            </a:r>
            <a:r>
              <a:rPr lang="en-US" sz="2800" dirty="0">
                <a:solidFill>
                  <a:srgbClr val="FFFFFF"/>
                </a:solidFill>
              </a:rPr>
              <a:t>crops and kills animals. 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endParaRPr lang="en-US" sz="2800" dirty="0">
              <a:solidFill>
                <a:srgbClr val="FFFFFF"/>
              </a:solidFill>
            </a:endParaRPr>
          </a:p>
          <a:p>
            <a:endParaRPr lang="en-US" sz="2800" dirty="0">
              <a:solidFill>
                <a:srgbClr val="FFFFFF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0" y="5510202"/>
            <a:ext cx="32541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8715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105835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</a:rPr>
              <a:t>How would you propose to solve the hunger crisis? </a:t>
            </a:r>
          </a:p>
        </p:txBody>
      </p:sp>
    </p:spTree>
    <p:extLst>
      <p:ext uri="{BB962C8B-B14F-4D97-AF65-F5344CB8AC3E}">
        <p14:creationId xmlns:p14="http://schemas.microsoft.com/office/powerpoint/2010/main" val="3926327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325277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rgbClr val="FFFFFF"/>
                </a:solidFill>
              </a:rPr>
              <a:t>Claim:  </a:t>
            </a:r>
          </a:p>
          <a:p>
            <a:endParaRPr lang="en-US" sz="2800" i="1" dirty="0">
              <a:solidFill>
                <a:srgbClr val="FFFFFF"/>
              </a:solidFill>
            </a:endParaRPr>
          </a:p>
          <a:p>
            <a:pPr algn="ctr"/>
            <a:r>
              <a:rPr lang="en-US" sz="2800" i="1" dirty="0" smtClean="0">
                <a:solidFill>
                  <a:srgbClr val="FFFFFF"/>
                </a:solidFill>
              </a:rPr>
              <a:t>Aquaculture </a:t>
            </a:r>
            <a:r>
              <a:rPr lang="en-US" sz="2800" i="1" dirty="0">
                <a:solidFill>
                  <a:srgbClr val="FFFFFF"/>
                </a:solidFill>
              </a:rPr>
              <a:t>is the most promising solution to the world hunger crisis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788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3939866" cy="22063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43138"/>
            <a:ext cx="4247172" cy="28172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0447" y="1544516"/>
            <a:ext cx="5090993" cy="33449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558909"/>
            <a:ext cx="42004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Wild-caught fish is basically hunting &amp; gathering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216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413</Words>
  <Application>Microsoft Macintosh PowerPoint</Application>
  <PresentationFormat>On-screen Show (4:3)</PresentationFormat>
  <Paragraphs>47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Harvey</dc:creator>
  <cp:lastModifiedBy>Kelly Harvey</cp:lastModifiedBy>
  <cp:revision>4</cp:revision>
  <dcterms:created xsi:type="dcterms:W3CDTF">2016-02-26T20:51:30Z</dcterms:created>
  <dcterms:modified xsi:type="dcterms:W3CDTF">2016-02-26T20:53:38Z</dcterms:modified>
</cp:coreProperties>
</file>